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9" r:id="rId1"/>
    <p:sldMasterId id="2147484005" r:id="rId2"/>
  </p:sldMasterIdLst>
  <p:notesMasterIdLst>
    <p:notesMasterId r:id="rId26"/>
  </p:notesMasterIdLst>
  <p:handoutMasterIdLst>
    <p:handoutMasterId r:id="rId27"/>
  </p:handoutMasterIdLst>
  <p:sldIdLst>
    <p:sldId id="449" r:id="rId3"/>
    <p:sldId id="513" r:id="rId4"/>
    <p:sldId id="538" r:id="rId5"/>
    <p:sldId id="536" r:id="rId6"/>
    <p:sldId id="519" r:id="rId7"/>
    <p:sldId id="520" r:id="rId8"/>
    <p:sldId id="521" r:id="rId9"/>
    <p:sldId id="522" r:id="rId10"/>
    <p:sldId id="523" r:id="rId11"/>
    <p:sldId id="524" r:id="rId12"/>
    <p:sldId id="525" r:id="rId13"/>
    <p:sldId id="526" r:id="rId14"/>
    <p:sldId id="537" r:id="rId15"/>
    <p:sldId id="528" r:id="rId16"/>
    <p:sldId id="529" r:id="rId17"/>
    <p:sldId id="530" r:id="rId18"/>
    <p:sldId id="531" r:id="rId19"/>
    <p:sldId id="532" r:id="rId20"/>
    <p:sldId id="533" r:id="rId21"/>
    <p:sldId id="534" r:id="rId22"/>
    <p:sldId id="535" r:id="rId23"/>
    <p:sldId id="515" r:id="rId24"/>
    <p:sldId id="512" r:id="rId25"/>
  </p:sldIdLst>
  <p:sldSz cx="12188825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3D526"/>
    <a:srgbClr val="C3D69B"/>
    <a:srgbClr val="CCECFF"/>
    <a:srgbClr val="FFFF99"/>
    <a:srgbClr val="51FDFF"/>
    <a:srgbClr val="0E4D72"/>
    <a:srgbClr val="22B5FF"/>
    <a:srgbClr val="008080"/>
    <a:srgbClr val="13BC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7" autoAdjust="0"/>
    <p:restoredTop sz="92716" autoAdjust="0"/>
  </p:normalViewPr>
  <p:slideViewPr>
    <p:cSldViewPr snapToGrid="0">
      <p:cViewPr varScale="1">
        <p:scale>
          <a:sx n="82" d="100"/>
          <a:sy n="82" d="100"/>
        </p:scale>
        <p:origin x="-792" y="-86"/>
      </p:cViewPr>
      <p:guideLst>
        <p:guide orient="horz" pos="429"/>
        <p:guide pos="72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r">
              <a:defRPr sz="1200"/>
            </a:lvl1pPr>
          </a:lstStyle>
          <a:p>
            <a:fld id="{D4520DB6-4BC4-474E-864B-7572F1A77523}" type="datetimeFigureOut">
              <a:rPr lang="en-US" smtClean="0"/>
              <a:pPr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6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829676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r">
              <a:defRPr sz="1200"/>
            </a:lvl1pPr>
          </a:lstStyle>
          <a:p>
            <a:fld id="{FA642C3C-970C-B943-AE05-11E6718043A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6867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/>
          <a:lstStyle>
            <a:lvl1pPr algn="r">
              <a:defRPr sz="1200"/>
            </a:lvl1pPr>
          </a:lstStyle>
          <a:p>
            <a:fld id="{D843A04C-2FFB-5142-9D5C-5FF8FC9DEE74}" type="datetimeFigureOut">
              <a:rPr lang="en-US" smtClean="0"/>
              <a:pPr/>
              <a:t>11/17/2014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17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8" tIns="45719" rIns="91438" bIns="4571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6426"/>
            <a:ext cx="5486400" cy="4183063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6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829676"/>
            <a:ext cx="2971800" cy="465138"/>
          </a:xfrm>
          <a:prstGeom prst="rect">
            <a:avLst/>
          </a:prstGeom>
        </p:spPr>
        <p:txBody>
          <a:bodyPr vert="horz" lIns="91438" tIns="45719" rIns="91438" bIns="45719" rtlCol="0" anchor="b"/>
          <a:lstStyle>
            <a:lvl1pPr algn="r">
              <a:defRPr sz="1200"/>
            </a:lvl1pPr>
          </a:lstStyle>
          <a:p>
            <a:fld id="{F246E544-6F9D-0145-A490-5CD892F720D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2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4425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52217"/>
            <a:r>
              <a:rPr lang="en-US" dirty="0" smtClean="0"/>
              <a:t>Hello, and welcome to the </a:t>
            </a:r>
            <a:r>
              <a:rPr lang="en-US" dirty="0" err="1" smtClean="0"/>
              <a:t>PDTool</a:t>
            </a:r>
            <a:r>
              <a:rPr lang="en-US" dirty="0" smtClean="0"/>
              <a:t> Training course for Cisco Information Server,</a:t>
            </a:r>
            <a:r>
              <a:rPr lang="en-US" baseline="0" dirty="0" smtClean="0"/>
              <a:t> or CIS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E544-6F9D-0145-A490-5CD892F720D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20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49629">
              <a:defRPr/>
            </a:pPr>
            <a:r>
              <a:rPr lang="en-US" dirty="0" smtClean="0"/>
              <a:t>We begin this module by examining</a:t>
            </a:r>
            <a:r>
              <a:rPr lang="en-US" baseline="0" dirty="0" smtClean="0"/>
              <a:t> the VCS multi-tenant </a:t>
            </a:r>
            <a:r>
              <a:rPr lang="en-US" baseline="0" dirty="0" err="1" smtClean="0"/>
              <a:t>capabilties</a:t>
            </a:r>
            <a:r>
              <a:rPr lang="en-US" baseline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E544-6F9D-0145-A490-5CD892F720D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Next,</a:t>
            </a:r>
            <a:r>
              <a:rPr lang="en-US" baseline="0" dirty="0" smtClean="0"/>
              <a:t> l</a:t>
            </a:r>
            <a:r>
              <a:rPr lang="en-US" dirty="0" smtClean="0"/>
              <a:t>et’s examine some common deployment options for CIS.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E544-6F9D-0145-A490-5CD892F720D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154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4425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new Composite instance</a:t>
            </a:r>
            <a:r>
              <a:rPr lang="en-US" baseline="0" dirty="0" smtClean="0"/>
              <a:t> contains only the base folders and no other objects.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2E989-731B-46F0-8385-7261A905DC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47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Next,</a:t>
            </a:r>
            <a:r>
              <a:rPr lang="en-US" baseline="0" dirty="0" smtClean="0"/>
              <a:t> l</a:t>
            </a:r>
            <a:r>
              <a:rPr lang="en-US" dirty="0" smtClean="0"/>
              <a:t>et’s examine some common deployment options for CIS.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E544-6F9D-0145-A490-5CD892F720D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15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31788" y="696913"/>
            <a:ext cx="6194425" cy="3486150"/>
          </a:xfrm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4425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new Composite instance</a:t>
            </a:r>
            <a:r>
              <a:rPr lang="en-US" baseline="0" dirty="0" smtClean="0"/>
              <a:t> contains only the base folders and no other objects.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2E989-731B-46F0-8385-7261A905DCA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47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31788" y="696913"/>
            <a:ext cx="6194425" cy="3486150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6E544-6F9D-0145-A490-5CD892F720DC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93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2" y="0"/>
            <a:ext cx="11438251" cy="838200"/>
          </a:xfrm>
          <a:prstGeom prst="rect">
            <a:avLst/>
          </a:prstGeom>
        </p:spPr>
        <p:txBody>
          <a:bodyPr/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0895" y="1224643"/>
            <a:ext cx="11424907" cy="5277757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buClr>
                <a:srgbClr val="16ACB1"/>
              </a:buClr>
              <a:buFont typeface="Arial"/>
              <a:buChar char="•"/>
              <a:tabLst/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rgbClr val="16ACB1"/>
              </a:buClr>
              <a:tabLst/>
              <a:defRPr>
                <a:solidFill>
                  <a:schemeClr val="bg1"/>
                </a:solidFill>
                <a:latin typeface="+mj-lt"/>
              </a:defRPr>
            </a:lvl2pPr>
            <a:lvl3pPr>
              <a:tabLst/>
              <a:defRPr>
                <a:solidFill>
                  <a:schemeClr val="bg1"/>
                </a:solidFill>
                <a:latin typeface="+mj-lt"/>
              </a:defRPr>
            </a:lvl3pPr>
            <a:lvl4pPr>
              <a:tabLst/>
              <a:defRPr>
                <a:solidFill>
                  <a:schemeClr val="bg1"/>
                </a:solidFill>
                <a:latin typeface="+mj-lt"/>
              </a:defRPr>
            </a:lvl4pPr>
            <a:lvl5pPr>
              <a:tabLst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2" y="0"/>
            <a:ext cx="11438251" cy="838200"/>
          </a:xfrm>
          <a:prstGeom prst="rect">
            <a:avLst/>
          </a:prstGeom>
        </p:spPr>
        <p:txBody>
          <a:bodyPr/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 smtClean="0">
                <a:solidFill>
                  <a:srgbClr val="C0C0C0"/>
                </a:solidFill>
                <a:latin typeface="+mj-lt"/>
              </a:rPr>
              <a:t>© 2013 Cisco and/or its affiliates. All rights reserved.</a:t>
            </a:r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7" name="Rectangle 5"/>
          <p:cNvSpPr>
            <a:spLocks noChangeArrowheads="1"/>
          </p:cNvSpPr>
          <p:nvPr userDrawn="1"/>
        </p:nvSpPr>
        <p:spPr bwMode="ltGray">
          <a:xfrm>
            <a:off x="10640202" y="6584515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 userDrawn="1"/>
        </p:nvSpPr>
        <p:spPr bwMode="ltGray">
          <a:xfrm>
            <a:off x="11578313" y="6580411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grpSp>
        <p:nvGrpSpPr>
          <p:cNvPr id="2" name="Group 67"/>
          <p:cNvGrpSpPr/>
          <p:nvPr userDrawn="1"/>
        </p:nvGrpSpPr>
        <p:grpSpPr>
          <a:xfrm>
            <a:off x="455614" y="301886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</p:grpSp>
      <p:sp>
        <p:nvSpPr>
          <p:cNvPr id="47" name="Title 1"/>
          <p:cNvSpPr>
            <a:spLocks noGrp="1"/>
          </p:cNvSpPr>
          <p:nvPr>
            <p:ph type="ctrTitle"/>
          </p:nvPr>
        </p:nvSpPr>
        <p:spPr>
          <a:xfrm>
            <a:off x="366534" y="1986351"/>
            <a:ext cx="7761466" cy="180594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4800" kern="120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9" name="Subtitle 2"/>
          <p:cNvSpPr>
            <a:spLocks noGrp="1"/>
          </p:cNvSpPr>
          <p:nvPr>
            <p:ph type="subTitle" idx="1"/>
          </p:nvPr>
        </p:nvSpPr>
        <p:spPr>
          <a:xfrm>
            <a:off x="373606" y="3977413"/>
            <a:ext cx="7767095" cy="421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-527559" y="-4786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00270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089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 smtClean="0">
                <a:solidFill>
                  <a:srgbClr val="C0C0C0"/>
                </a:solidFill>
                <a:latin typeface="+mj-lt"/>
              </a:rPr>
              <a:t>© 2013 Cisco and/or its affiliates. All rights reserved.</a:t>
            </a:r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7" name="Rectangle 5"/>
          <p:cNvSpPr>
            <a:spLocks noChangeArrowheads="1"/>
          </p:cNvSpPr>
          <p:nvPr userDrawn="1"/>
        </p:nvSpPr>
        <p:spPr bwMode="ltGray">
          <a:xfrm>
            <a:off x="10585699" y="6584515"/>
            <a:ext cx="845525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 userDrawn="1"/>
        </p:nvSpPr>
        <p:spPr bwMode="ltGray">
          <a:xfrm>
            <a:off x="11573504" y="6580411"/>
            <a:ext cx="265238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grpSp>
        <p:nvGrpSpPr>
          <p:cNvPr id="2" name="Group 67"/>
          <p:cNvGrpSpPr/>
          <p:nvPr userDrawn="1"/>
        </p:nvGrpSpPr>
        <p:grpSpPr>
          <a:xfrm>
            <a:off x="455614" y="301886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>
                <a:latin typeface="+mj-lt"/>
              </a:endParaRPr>
            </a:p>
          </p:txBody>
        </p:sp>
      </p:grpSp>
      <p:sp>
        <p:nvSpPr>
          <p:cNvPr id="47" name="Title 1"/>
          <p:cNvSpPr>
            <a:spLocks noGrp="1"/>
          </p:cNvSpPr>
          <p:nvPr>
            <p:ph type="ctrTitle"/>
          </p:nvPr>
        </p:nvSpPr>
        <p:spPr>
          <a:xfrm>
            <a:off x="366534" y="1986351"/>
            <a:ext cx="7761466" cy="180594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4800" kern="120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9" name="Subtitle 2"/>
          <p:cNvSpPr>
            <a:spLocks noGrp="1"/>
          </p:cNvSpPr>
          <p:nvPr>
            <p:ph type="subTitle" idx="1"/>
          </p:nvPr>
        </p:nvSpPr>
        <p:spPr>
          <a:xfrm>
            <a:off x="373606" y="3977413"/>
            <a:ext cx="7767095" cy="421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-527559" y="-4786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00270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98" y="0"/>
            <a:ext cx="12201522" cy="68651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867" y="2286000"/>
            <a:ext cx="10969943" cy="990600"/>
          </a:xfrm>
        </p:spPr>
        <p:txBody>
          <a:bodyPr anchor="b">
            <a:normAutofit/>
          </a:bodyPr>
          <a:lstStyle>
            <a:lvl1pPr algn="r">
              <a:defRPr sz="4000">
                <a:solidFill>
                  <a:srgbClr val="00528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867" y="3352800"/>
            <a:ext cx="10969943" cy="1905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065" y="6248400"/>
            <a:ext cx="1862182" cy="419100"/>
          </a:xfrm>
          <a:prstGeom prst="rect">
            <a:avLst/>
          </a:prstGeom>
        </p:spPr>
      </p:pic>
      <p:pic>
        <p:nvPicPr>
          <p:cNvPr id="6" name="Picture 2" descr="C:\Users\peter\AppData\Local\Temp\Rar$DR14.878\Composite Software Endorsement Mark\Composite_Software_2C_TM_Left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3" y="6324600"/>
            <a:ext cx="2234617" cy="28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63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pic>
        <p:nvPicPr>
          <p:cNvPr id="5" name="Picture 2" descr="logo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8037" y="2895603"/>
            <a:ext cx="3512752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3351927" y="3810003"/>
            <a:ext cx="548497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-US" sz="1100" dirty="0" smtClean="0">
                <a:solidFill>
                  <a:srgbClr val="7F7F7F"/>
                </a:solidFill>
                <a:latin typeface="Futura Bk BT" pitchFamily="34" charset="0"/>
              </a:rPr>
              <a:t>THE</a:t>
            </a:r>
            <a:r>
              <a:rPr lang="en-US" sz="1100" baseline="0" dirty="0" smtClean="0">
                <a:solidFill>
                  <a:srgbClr val="7F7F7F"/>
                </a:solidFill>
                <a:latin typeface="Futura Bk BT" pitchFamily="34" charset="0"/>
              </a:rPr>
              <a:t> BIG DATA ADVANTAGE:</a:t>
            </a:r>
          </a:p>
          <a:p>
            <a:pPr algn="ctr">
              <a:defRPr/>
            </a:pPr>
            <a:r>
              <a:rPr lang="en-US" sz="1100" dirty="0" smtClean="0">
                <a:solidFill>
                  <a:srgbClr val="7F7F7F"/>
                </a:solidFill>
                <a:latin typeface="Futura Bk BT" pitchFamily="34" charset="0"/>
              </a:rPr>
              <a:t>TAKE BIG</a:t>
            </a:r>
            <a:r>
              <a:rPr lang="en-US" sz="1100" baseline="0" dirty="0" smtClean="0">
                <a:solidFill>
                  <a:srgbClr val="7F7F7F"/>
                </a:solidFill>
                <a:latin typeface="Futura Bk BT" pitchFamily="34" charset="0"/>
              </a:rPr>
              <a:t> ADVANTAGE OF YOUR DATA</a:t>
            </a:r>
            <a:endParaRPr lang="en-US" sz="1100" dirty="0">
              <a:solidFill>
                <a:srgbClr val="7F7F7F"/>
              </a:solidFill>
              <a:latin typeface="Futura Bk BT" pitchFamily="34" charset="0"/>
            </a:endParaRPr>
          </a:p>
        </p:txBody>
      </p:sp>
      <p:pic>
        <p:nvPicPr>
          <p:cNvPr id="7" name="Picture 6" descr="Composite_Software_80k_Lef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677" y="5638803"/>
            <a:ext cx="2234618" cy="28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9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2" y="0"/>
            <a:ext cx="11438251" cy="838200"/>
          </a:xfrm>
          <a:prstGeom prst="rect">
            <a:avLst/>
          </a:prstGeom>
        </p:spPr>
        <p:txBody>
          <a:bodyPr/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219200"/>
            <a:ext cx="10969943" cy="4724400"/>
          </a:xfrm>
          <a:prstGeom prst="rect">
            <a:avLst/>
          </a:prstGeom>
        </p:spPr>
        <p:txBody>
          <a:bodyPr/>
          <a:lstStyle>
            <a:lvl1pPr>
              <a:buClr>
                <a:srgbClr val="005288"/>
              </a:buClr>
              <a:defRPr sz="2000"/>
            </a:lvl1pPr>
            <a:lvl2pPr marL="457200" indent="-182880">
              <a:buClr>
                <a:srgbClr val="005288"/>
              </a:buClr>
              <a:buFont typeface="Arial" pitchFamily="34" charset="0"/>
              <a:buChar char="◦"/>
              <a:defRPr sz="1800"/>
            </a:lvl2pPr>
            <a:lvl3pPr marL="731520" indent="-182880">
              <a:buClr>
                <a:srgbClr val="005288"/>
              </a:buClr>
              <a:buFont typeface="Arial" pitchFamily="34" charset="0"/>
              <a:buChar char="▪"/>
              <a:defRPr sz="1600"/>
            </a:lvl3pPr>
            <a:lvl4pPr marL="1005840" indent="-182880">
              <a:buClr>
                <a:srgbClr val="005288"/>
              </a:buClr>
              <a:buFont typeface="Arial" pitchFamily="34" charset="0"/>
              <a:buChar char="–"/>
              <a:defRPr/>
            </a:lvl4pPr>
            <a:lvl5pPr>
              <a:buClr>
                <a:srgbClr val="005288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58378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g_D1.jpg"/>
          <p:cNvPicPr>
            <a:picLocks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668" y="893"/>
            <a:ext cx="12185774" cy="685621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12188825" cy="2755900"/>
          </a:xfrm>
          <a:prstGeom prst="rect">
            <a:avLst/>
          </a:prstGeom>
          <a:gradFill flip="none" rotWithShape="1">
            <a:gsLst>
              <a:gs pos="0">
                <a:srgbClr val="001A38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31" y="6586251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 smtClean="0">
                <a:solidFill>
                  <a:srgbClr val="C0C0C0"/>
                </a:solidFill>
                <a:latin typeface="+mj-lt"/>
              </a:rPr>
              <a:t>© 2013 Cisco and/or its affiliates. All rights reserved.</a:t>
            </a:r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ltGray">
          <a:xfrm>
            <a:off x="10640203" y="6584517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314" y="6580413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306188" y="0"/>
            <a:ext cx="11438253" cy="83820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/>
          <a:p>
            <a:r>
              <a:rPr lang="en-US" dirty="0" smtClean="0"/>
              <a:t>Slide Title Goes Here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4002" r:id="rId2"/>
    <p:sldLayoutId id="2147484001" r:id="rId3"/>
    <p:sldLayoutId id="2147484007" r:id="rId4"/>
    <p:sldLayoutId id="2147484055" r:id="rId5"/>
    <p:sldLayoutId id="2147484056" r:id="rId6"/>
    <p:sldLayoutId id="2147484057" r:id="rId7"/>
    <p:sldLayoutId id="2147484058" r:id="rId8"/>
    <p:sldLayoutId id="2147484059" r:id="rId9"/>
  </p:sldLayoutIdLst>
  <p:transition>
    <p:wipe dir="r"/>
  </p:transition>
  <p:timing>
    <p:tnLst>
      <p:par>
        <p:cTn id="1" dur="indefinite" restart="never" nodeType="tmRoot"/>
      </p:par>
    </p:tnLst>
  </p:timing>
  <p:txStyles>
    <p:titleStyle>
      <a:lvl1pPr marL="0" algn="l" defTabSz="914400" rtl="0" eaLnBrk="0" fontAlgn="auto" latinLnBrk="0" hangingPunct="0">
        <a:lnSpc>
          <a:spcPct val="80000"/>
        </a:lnSpc>
        <a:spcBef>
          <a:spcPts val="0"/>
        </a:spcBef>
        <a:spcAft>
          <a:spcPts val="0"/>
        </a:spcAft>
        <a:buNone/>
        <a:defRPr lang="en-US" sz="3600" b="0" kern="1200" spc="0" baseline="0" dirty="0">
          <a:gradFill>
            <a:gsLst>
              <a:gs pos="0">
                <a:srgbClr val="00B2F0"/>
              </a:gs>
              <a:gs pos="44000">
                <a:srgbClr val="40FFFE"/>
              </a:gs>
              <a:gs pos="100000">
                <a:srgbClr val="96CA4B"/>
              </a:gs>
            </a:gsLst>
            <a:lin ang="48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1440"/>
        </a:spcBef>
        <a:buClr>
          <a:srgbClr val="106FE2"/>
        </a:buClr>
        <a:buSzPct val="100000"/>
        <a:buFont typeface="Wingdings" charset="2"/>
        <a:buChar char="§"/>
        <a:tabLst/>
        <a:defRPr lang="en-US" sz="2000" kern="1200" dirty="0" smtClean="0">
          <a:solidFill>
            <a:schemeClr val="bg1"/>
          </a:solidFill>
          <a:latin typeface="+mj-lt"/>
          <a:ea typeface="+mn-ea"/>
          <a:cs typeface="+mn-cs"/>
        </a:defRPr>
      </a:lvl1pPr>
      <a:lvl2pPr marL="406400" indent="0" algn="l" defTabSz="914400" rtl="0" eaLnBrk="1" latinLnBrk="0" hangingPunct="1">
        <a:lnSpc>
          <a:spcPct val="95000"/>
        </a:lnSpc>
        <a:spcBef>
          <a:spcPts val="840"/>
        </a:spcBef>
        <a:buClr>
          <a:srgbClr val="106FE2"/>
        </a:buClr>
        <a:buFont typeface="Lucida Grande"/>
        <a:buChar char="–"/>
        <a:defRPr lang="en-US" sz="1800" kern="1200" dirty="0" smtClean="0">
          <a:solidFill>
            <a:schemeClr val="bg1"/>
          </a:solidFill>
          <a:latin typeface="+mj-lt"/>
          <a:ea typeface="+mn-ea"/>
          <a:cs typeface="+mn-cs"/>
        </a:defRPr>
      </a:lvl2pPr>
      <a:lvl3pPr marL="685800" indent="-1588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chemeClr val="bg1"/>
          </a:solidFill>
          <a:latin typeface="+mj-lt"/>
          <a:ea typeface="+mn-ea"/>
          <a:cs typeface="+mn-cs"/>
        </a:defRPr>
      </a:lvl3pPr>
      <a:lvl4pPr marL="866775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 smtClean="0">
          <a:solidFill>
            <a:schemeClr val="bg1"/>
          </a:solidFill>
          <a:latin typeface="+mj-lt"/>
          <a:ea typeface="+mn-ea"/>
          <a:cs typeface="+mn-cs"/>
        </a:defRPr>
      </a:lvl4pPr>
      <a:lvl5pPr marL="1030288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g_D1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68" y="893"/>
            <a:ext cx="12185774" cy="685621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12188825" cy="2755900"/>
          </a:xfrm>
          <a:prstGeom prst="rect">
            <a:avLst/>
          </a:prstGeom>
          <a:gradFill flip="none" rotWithShape="1">
            <a:gsLst>
              <a:gs pos="0">
                <a:srgbClr val="001A38"/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31" y="6586251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defTabSz="814388"/>
            <a:r>
              <a:rPr lang="en-US" sz="600" dirty="0" smtClean="0">
                <a:solidFill>
                  <a:srgbClr val="C0C0C0"/>
                </a:solidFill>
              </a:rPr>
              <a:t>© 2013 Cisco and/or its affiliates. All rights reserved.</a:t>
            </a:r>
            <a:endParaRPr lang="en-US" sz="600" dirty="0">
              <a:solidFill>
                <a:srgbClr val="C0C0C0"/>
              </a:solidFill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ltGray">
          <a:xfrm>
            <a:off x="10640203" y="6584517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r>
              <a:rPr lang="en-US" sz="600" dirty="0">
                <a:solidFill>
                  <a:srgbClr val="C0C0C0"/>
                </a:solidFill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314" y="6580413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fld id="{DFCF27A5-1A5B-48D3-A060-2758FFBB1ADD}" type="slidenum">
              <a:rPr lang="en-US" sz="600">
                <a:solidFill>
                  <a:srgbClr val="C0C0C0"/>
                </a:solidFill>
              </a:rPr>
              <a:pPr algn="r" defTabSz="814388"/>
              <a:t>‹#›</a:t>
            </a:fld>
            <a:endParaRPr lang="en-US" sz="600" dirty="0">
              <a:solidFill>
                <a:srgbClr val="C0C0C0"/>
              </a:solidFill>
            </a:endParaRP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306188" y="0"/>
            <a:ext cx="11438253" cy="83820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/>
          <a:p>
            <a:r>
              <a:rPr lang="en-US" dirty="0" smtClean="0"/>
              <a:t>Slide Title Goes Here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ransition>
    <p:wipe dir="r"/>
  </p:transition>
  <p:timing>
    <p:tnLst>
      <p:par>
        <p:cTn id="1" dur="indefinite" restart="never" nodeType="tmRoot"/>
      </p:par>
    </p:tnLst>
  </p:timing>
  <p:txStyles>
    <p:titleStyle>
      <a:lvl1pPr marL="0" algn="l" defTabSz="914400" rtl="0" eaLnBrk="0" fontAlgn="auto" latinLnBrk="0" hangingPunct="0">
        <a:lnSpc>
          <a:spcPct val="80000"/>
        </a:lnSpc>
        <a:spcBef>
          <a:spcPts val="0"/>
        </a:spcBef>
        <a:spcAft>
          <a:spcPts val="0"/>
        </a:spcAft>
        <a:buNone/>
        <a:defRPr lang="en-US" sz="3600" b="0" kern="1200" spc="0" baseline="0" dirty="0">
          <a:gradFill>
            <a:gsLst>
              <a:gs pos="0">
                <a:srgbClr val="00B2F0"/>
              </a:gs>
              <a:gs pos="44000">
                <a:srgbClr val="40FFFE"/>
              </a:gs>
              <a:gs pos="100000">
                <a:srgbClr val="96CA4B"/>
              </a:gs>
            </a:gsLst>
            <a:lin ang="48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1440"/>
        </a:spcBef>
        <a:buClr>
          <a:srgbClr val="106FE2"/>
        </a:buClr>
        <a:buSzPct val="100000"/>
        <a:buFont typeface="Wingdings" charset="2"/>
        <a:buChar char="§"/>
        <a:tabLst/>
        <a:defRPr lang="en-US" sz="2000" kern="1200" dirty="0" smtClean="0">
          <a:solidFill>
            <a:schemeClr val="bg1"/>
          </a:solidFill>
          <a:latin typeface="+mj-lt"/>
          <a:ea typeface="+mn-ea"/>
          <a:cs typeface="+mn-cs"/>
        </a:defRPr>
      </a:lvl1pPr>
      <a:lvl2pPr marL="406400" indent="0" algn="l" defTabSz="914400" rtl="0" eaLnBrk="1" latinLnBrk="0" hangingPunct="1">
        <a:lnSpc>
          <a:spcPct val="95000"/>
        </a:lnSpc>
        <a:spcBef>
          <a:spcPts val="840"/>
        </a:spcBef>
        <a:buClr>
          <a:srgbClr val="106FE2"/>
        </a:buClr>
        <a:buFont typeface="Lucida Grande"/>
        <a:buChar char="–"/>
        <a:defRPr lang="en-US" sz="1800" kern="1200" dirty="0" smtClean="0">
          <a:solidFill>
            <a:schemeClr val="bg1"/>
          </a:solidFill>
          <a:latin typeface="+mj-lt"/>
          <a:ea typeface="+mn-ea"/>
          <a:cs typeface="+mn-cs"/>
        </a:defRPr>
      </a:lvl2pPr>
      <a:lvl3pPr marL="685800" indent="-1588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chemeClr val="bg1"/>
          </a:solidFill>
          <a:latin typeface="+mj-lt"/>
          <a:ea typeface="+mn-ea"/>
          <a:cs typeface="+mn-cs"/>
        </a:defRPr>
      </a:lvl3pPr>
      <a:lvl4pPr marL="866775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 smtClean="0">
          <a:solidFill>
            <a:schemeClr val="bg1"/>
          </a:solidFill>
          <a:latin typeface="+mj-lt"/>
          <a:ea typeface="+mn-ea"/>
          <a:cs typeface="+mn-cs"/>
        </a:defRPr>
      </a:lvl4pPr>
      <a:lvl5pPr marL="1030288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534" y="1986351"/>
            <a:ext cx="11134588" cy="1805940"/>
          </a:xfrm>
        </p:spPr>
        <p:txBody>
          <a:bodyPr/>
          <a:lstStyle/>
          <a:p>
            <a:r>
              <a:rPr lang="en-US" dirty="0" smtClean="0"/>
              <a:t>Agenda</a:t>
            </a:r>
            <a:br>
              <a:rPr lang="en-US" dirty="0" smtClean="0"/>
            </a:br>
            <a:r>
              <a:rPr lang="en-US" sz="4400" dirty="0" smtClean="0">
                <a:solidFill>
                  <a:schemeClr val="bg1"/>
                </a:solidFill>
              </a:rPr>
              <a:t>Cisco Data Virtualization </a:t>
            </a:r>
            <a:r>
              <a:rPr lang="en-US" sz="4400" dirty="0" err="1" smtClean="0">
                <a:solidFill>
                  <a:schemeClr val="bg1"/>
                </a:solidFill>
              </a:rPr>
              <a:t>PDTool</a:t>
            </a:r>
            <a:r>
              <a:rPr lang="en-US" sz="4400" dirty="0" smtClean="0">
                <a:solidFill>
                  <a:schemeClr val="bg1"/>
                </a:solidFill>
              </a:rPr>
              <a:t> Training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smtClean="0">
                <a:solidFill>
                  <a:schemeClr val="bg1"/>
                </a:solidFill>
              </a:rPr>
              <a:t>Multi-Tenant Configuration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29040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735" y="3645932"/>
            <a:ext cx="4062942" cy="2599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5883" y="1556189"/>
            <a:ext cx="2234618" cy="475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Admin Check-in Composite Server Custom CIS Folders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7516442" y="1143000"/>
            <a:ext cx="4367662" cy="51054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Custom CIS folders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6944" y="972234"/>
            <a:ext cx="7347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Composite </a:t>
            </a:r>
            <a:r>
              <a:rPr lang="en-US" dirty="0" err="1" smtClean="0">
                <a:solidFill>
                  <a:schemeClr val="bg1"/>
                </a:solidFill>
              </a:rPr>
              <a:t>PDToolStudio</a:t>
            </a:r>
            <a:r>
              <a:rPr lang="en-US" dirty="0" smtClean="0">
                <a:solidFill>
                  <a:schemeClr val="bg1"/>
                </a:solidFill>
              </a:rPr>
              <a:t>:  Check-in to VCS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lvl="1"/>
            <a:r>
              <a:rPr lang="en-US" dirty="0">
                <a:solidFill>
                  <a:schemeClr val="bg1"/>
                </a:solidFill>
                <a:ea typeface="ＭＳ Ｐゴシック" pitchFamily="34" charset="-128"/>
              </a:rPr>
              <a:t>ExecutePDToolStudio.bat</a:t>
            </a:r>
            <a:r>
              <a:rPr lang="en-US" dirty="0">
                <a:ea typeface="ＭＳ Ｐゴシック" pitchFamily="34" charset="-128"/>
              </a:rPr>
              <a:t> </a:t>
            </a:r>
            <a:r>
              <a:rPr lang="en-US" dirty="0">
                <a:solidFill>
                  <a:srgbClr val="FFFF00"/>
                </a:solidFill>
                <a:ea typeface="ＭＳ Ｐゴシック" pitchFamily="34" charset="-128"/>
              </a:rPr>
              <a:t>-</a:t>
            </a:r>
            <a:r>
              <a:rPr lang="en-US" dirty="0" err="1" smtClean="0">
                <a:solidFill>
                  <a:srgbClr val="FFFF00"/>
                </a:solidFill>
                <a:ea typeface="ＭＳ Ｐゴシック" pitchFamily="34" charset="-128"/>
              </a:rPr>
              <a:t>vcsinitBaseFolders</a:t>
            </a:r>
            <a:r>
              <a:rPr lang="en-US" dirty="0" smtClean="0">
                <a:solidFill>
                  <a:srgbClr val="FFFF00"/>
                </a:solidFill>
                <a:ea typeface="ＭＳ Ｐゴシック" pitchFamily="34" charset="-128"/>
              </a:rPr>
              <a:t>   -</a:t>
            </a:r>
            <a:r>
              <a:rPr lang="en-US" dirty="0" err="1" smtClean="0">
                <a:solidFill>
                  <a:srgbClr val="FFFF00"/>
                </a:solidFill>
                <a:ea typeface="ＭＳ Ｐゴシック" pitchFamily="34" charset="-128"/>
              </a:rPr>
              <a:t>customCisPathList</a:t>
            </a:r>
            <a:r>
              <a:rPr lang="en-US" dirty="0" smtClean="0">
                <a:solidFill>
                  <a:srgbClr val="FFFF00"/>
                </a:solidFill>
                <a:ea typeface="ＭＳ Ｐゴシック" pitchFamily="34" charset="-128"/>
              </a:rPr>
              <a:t> “/services/databases/ORG1/T2CAT&lt;TYPE=CATALOG&gt;/</a:t>
            </a:r>
            <a:r>
              <a:rPr lang="en-US" dirty="0">
                <a:solidFill>
                  <a:srgbClr val="FFFF00"/>
                </a:solidFill>
                <a:ea typeface="ＭＳ Ｐゴシック" pitchFamily="34" charset="-128"/>
              </a:rPr>
              <a:t>T2SCH&lt;TYPE=SCHEMA</a:t>
            </a:r>
            <a:r>
              <a:rPr lang="en-US" dirty="0" smtClean="0">
                <a:solidFill>
                  <a:srgbClr val="FFFF00"/>
                </a:solidFill>
                <a:ea typeface="ＭＳ Ｐゴシック" pitchFamily="34" charset="-128"/>
              </a:rPr>
              <a:t>&gt;, /services/</a:t>
            </a:r>
            <a:r>
              <a:rPr lang="en-US" dirty="0" err="1" smtClean="0">
                <a:solidFill>
                  <a:srgbClr val="FFFF00"/>
                </a:solidFill>
                <a:ea typeface="ＭＳ Ｐゴシック" pitchFamily="34" charset="-128"/>
              </a:rPr>
              <a:t>webservices</a:t>
            </a:r>
            <a:r>
              <a:rPr lang="en-US" dirty="0" smtClean="0">
                <a:solidFill>
                  <a:srgbClr val="FFFF00"/>
                </a:solidFill>
                <a:ea typeface="ＭＳ Ｐゴシック" pitchFamily="34" charset="-128"/>
              </a:rPr>
              <a:t>/ORG1/Tenant2, /shared/ORG1/Tenant2" 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3147" y="3276600"/>
            <a:ext cx="6246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VCS:  Checked in custom folder structure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56647" y="1371600"/>
            <a:ext cx="3876267" cy="228600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55074" y="3486150"/>
            <a:ext cx="4875530" cy="161925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430604" y="3276600"/>
            <a:ext cx="1929897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430604" y="4419600"/>
            <a:ext cx="1929897" cy="201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430604" y="5763716"/>
            <a:ext cx="1929897" cy="179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360501" y="3276600"/>
            <a:ext cx="159739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Database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60501" y="4265164"/>
            <a:ext cx="159739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Web Service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360501" y="5632429"/>
            <a:ext cx="159739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Shared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326534" y="4509667"/>
            <a:ext cx="5104070" cy="110099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3047206" y="5830962"/>
            <a:ext cx="5383398" cy="26503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69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11" y="1355946"/>
            <a:ext cx="2234618" cy="475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Multi-Tenant </a:t>
            </a:r>
            <a:r>
              <a:rPr lang="en-US" dirty="0" smtClean="0">
                <a:ea typeface="ＭＳ Ｐゴシック" pitchFamily="34" charset="-128"/>
              </a:rPr>
              <a:t>User2 </a:t>
            </a:r>
            <a:r>
              <a:rPr lang="en-US" dirty="0">
                <a:ea typeface="ＭＳ Ｐゴシック" pitchFamily="34" charset="-128"/>
              </a:rPr>
              <a:t>Check-in </a:t>
            </a:r>
            <a:r>
              <a:rPr lang="en-US" dirty="0" smtClean="0">
                <a:ea typeface="ＭＳ Ｐゴシック" pitchFamily="34" charset="-128"/>
              </a:rPr>
              <a:t>from Studio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21664" y="3733826"/>
            <a:ext cx="2523965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Check-in </a:t>
            </a:r>
            <a:r>
              <a:rPr lang="en-US" dirty="0">
                <a:solidFill>
                  <a:srgbClr val="000000"/>
                </a:solidFill>
              </a:rPr>
              <a:t>Tenant2 </a:t>
            </a:r>
            <a:r>
              <a:rPr lang="en-US" dirty="0" smtClean="0">
                <a:solidFill>
                  <a:srgbClr val="000000"/>
                </a:solidFill>
              </a:rPr>
              <a:t>only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4" name="Straight Arrow Connector 3"/>
          <p:cNvCxnSpPr>
            <a:stCxn id="2" idx="1"/>
            <a:endCxn id="14" idx="3"/>
          </p:cNvCxnSpPr>
          <p:nvPr/>
        </p:nvCxnSpPr>
        <p:spPr>
          <a:xfrm flipH="1" flipV="1">
            <a:off x="2581629" y="3262747"/>
            <a:ext cx="740035" cy="65574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2" idx="1"/>
          </p:cNvCxnSpPr>
          <p:nvPr/>
        </p:nvCxnSpPr>
        <p:spPr>
          <a:xfrm flipH="1">
            <a:off x="2539340" y="3918492"/>
            <a:ext cx="782324" cy="172108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2" idx="1"/>
            <a:endCxn id="20" idx="3"/>
          </p:cNvCxnSpPr>
          <p:nvPr/>
        </p:nvCxnSpPr>
        <p:spPr>
          <a:xfrm flipH="1">
            <a:off x="2581629" y="3918492"/>
            <a:ext cx="740035" cy="40275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82326" y="3048001"/>
            <a:ext cx="1799303" cy="4294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2326" y="4222888"/>
            <a:ext cx="1799303" cy="1967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0753" y="5550946"/>
            <a:ext cx="1858588" cy="1967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7" y="2939534"/>
            <a:ext cx="3964090" cy="167077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6" y="1066800"/>
            <a:ext cx="3880956" cy="175895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3780" y="990600"/>
            <a:ext cx="3269395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Composite Studio Resources</a:t>
            </a:r>
          </a:p>
        </p:txBody>
      </p:sp>
      <p:cxnSp>
        <p:nvCxnSpPr>
          <p:cNvPr id="37895" name="Straight Arrow Connector 37894"/>
          <p:cNvCxnSpPr>
            <a:stCxn id="21" idx="3"/>
            <a:endCxn id="4104" idx="1"/>
          </p:cNvCxnSpPr>
          <p:nvPr/>
        </p:nvCxnSpPr>
        <p:spPr>
          <a:xfrm flipV="1">
            <a:off x="2539341" y="5424547"/>
            <a:ext cx="4266087" cy="22475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8" y="4692134"/>
            <a:ext cx="3595281" cy="14648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56" name="Straight Arrow Connector 55"/>
          <p:cNvCxnSpPr>
            <a:stCxn id="20" idx="3"/>
          </p:cNvCxnSpPr>
          <p:nvPr/>
        </p:nvCxnSpPr>
        <p:spPr>
          <a:xfrm flipV="1">
            <a:off x="2581629" y="4254776"/>
            <a:ext cx="4223797" cy="6646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4103" idx="1"/>
          </p:cNvCxnSpPr>
          <p:nvPr/>
        </p:nvCxnSpPr>
        <p:spPr>
          <a:xfrm flipV="1">
            <a:off x="2581629" y="1946279"/>
            <a:ext cx="4223797" cy="117792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90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314974" y="1012531"/>
            <a:ext cx="11643759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972" y="1473744"/>
            <a:ext cx="5503832" cy="446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11" y="1371601"/>
            <a:ext cx="2234618" cy="475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User2 Check-in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84973" y="1020730"/>
            <a:ext cx="3640894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VCS Server: Results of Check-in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2326" y="3042666"/>
            <a:ext cx="1799303" cy="4625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2326" y="4191000"/>
            <a:ext cx="1799303" cy="2401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0752" y="5552484"/>
            <a:ext cx="1900877" cy="1967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322894" y="990600"/>
            <a:ext cx="3236735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Composite Studio Resources</a:t>
            </a:r>
          </a:p>
        </p:txBody>
      </p:sp>
      <p:cxnSp>
        <p:nvCxnSpPr>
          <p:cNvPr id="37895" name="Straight Arrow Connector 37894"/>
          <p:cNvCxnSpPr>
            <a:stCxn id="21" idx="3"/>
          </p:cNvCxnSpPr>
          <p:nvPr/>
        </p:nvCxnSpPr>
        <p:spPr>
          <a:xfrm flipV="1">
            <a:off x="2581629" y="4854940"/>
            <a:ext cx="3919078" cy="7959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581629" y="4311056"/>
            <a:ext cx="3919077" cy="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3"/>
          </p:cNvCxnSpPr>
          <p:nvPr/>
        </p:nvCxnSpPr>
        <p:spPr>
          <a:xfrm>
            <a:off x="2581629" y="3273933"/>
            <a:ext cx="4122225" cy="43474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7414869" y="2002971"/>
            <a:ext cx="1456988" cy="279762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433958" y="2896612"/>
            <a:ext cx="3405030" cy="3046988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Studio resource2 is checked in as resource2_procedure.cmf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Folders are checked in as the </a:t>
            </a:r>
            <a:r>
              <a:rPr lang="en-US" sz="1600" dirty="0" err="1" smtClean="0">
                <a:solidFill>
                  <a:srgbClr val="000000"/>
                </a:solidFill>
              </a:rPr>
              <a:t>foldername.cmf</a:t>
            </a:r>
            <a:r>
              <a:rPr lang="en-US" sz="1600" dirty="0" smtClean="0">
                <a:solidFill>
                  <a:srgbClr val="000000"/>
                </a:solidFill>
              </a:rPr>
              <a:t>  e.g. Tenant2.cmf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Tenant1 objects have not been checked in.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solidFill>
                <a:srgbClr val="00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Tenant2 can manage their objects independent of Tenant 1</a:t>
            </a: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75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5514" y="2357120"/>
            <a:ext cx="5194886" cy="1100705"/>
          </a:xfrm>
        </p:spPr>
        <p:txBody>
          <a:bodyPr/>
          <a:lstStyle/>
          <a:p>
            <a:pPr algn="ctr"/>
            <a:r>
              <a:rPr lang="en-US" sz="4800" dirty="0" smtClean="0"/>
              <a:t>Additional Slides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13834362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1433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Additional Slides</a:t>
            </a:r>
          </a:p>
        </p:txBody>
      </p:sp>
      <p:sp>
        <p:nvSpPr>
          <p:cNvPr id="14339" name="Rectangle 3"/>
          <p:cNvSpPr>
            <a:spLocks noGrp="1"/>
          </p:cNvSpPr>
          <p:nvPr>
            <p:ph type="body" idx="4294967295"/>
          </p:nvPr>
        </p:nvSpPr>
        <p:spPr>
          <a:xfrm>
            <a:off x="609441" y="1219200"/>
            <a:ext cx="10969943" cy="4724400"/>
          </a:xfrm>
          <a:prstGeom prst="rect">
            <a:avLst/>
          </a:prstGeom>
        </p:spPr>
        <p:txBody>
          <a:bodyPr/>
          <a:lstStyle/>
          <a:p>
            <a:r>
              <a:rPr lang="en-US" sz="3600" dirty="0" smtClean="0">
                <a:ea typeface="ＭＳ Ｐゴシック" pitchFamily="34" charset="-128"/>
              </a:rPr>
              <a:t>Manual VCS Repository Creation</a:t>
            </a:r>
          </a:p>
        </p:txBody>
      </p:sp>
    </p:spTree>
    <p:extLst>
      <p:ext uri="{BB962C8B-B14F-4D97-AF65-F5344CB8AC3E}">
        <p14:creationId xmlns:p14="http://schemas.microsoft.com/office/powerpoint/2010/main" val="274551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VCS Strategy – Manual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09441" y="1219200"/>
            <a:ext cx="11173090" cy="51054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400" dirty="0" smtClean="0">
                <a:ea typeface="ＭＳ Ｐゴシック" pitchFamily="34" charset="-128"/>
              </a:rPr>
              <a:t>Strategy – manual using “new” CIS instance</a:t>
            </a:r>
          </a:p>
          <a:p>
            <a:pPr lvl="1"/>
            <a:r>
              <a:rPr lang="en-US" sz="2000" dirty="0" smtClean="0">
                <a:ea typeface="ＭＳ Ｐゴシック" pitchFamily="34" charset="-128"/>
              </a:rPr>
              <a:t>Configure a new VCS repository for Composite.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Provide Composite folders   </a:t>
            </a:r>
            <a:r>
              <a:rPr lang="en-US" sz="1600" dirty="0" smtClean="0">
                <a:ea typeface="ＭＳ Ｐゴシック" pitchFamily="34" charset="-128"/>
              </a:rPr>
              <a:t>…/Composite/</a:t>
            </a:r>
            <a:r>
              <a:rPr lang="en-US" sz="1600" dirty="0" err="1" smtClean="0">
                <a:ea typeface="ＭＳ Ｐゴシック" pitchFamily="34" charset="-128"/>
              </a:rPr>
              <a:t>cis_objects</a:t>
            </a:r>
            <a:endParaRPr lang="en-US" sz="1600" dirty="0" smtClean="0">
              <a:ea typeface="ＭＳ Ｐゴシック" pitchFamily="34" charset="-128"/>
            </a:endParaRP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Will need URL, Login Credentials</a:t>
            </a:r>
          </a:p>
          <a:p>
            <a:pPr lvl="1"/>
            <a:r>
              <a:rPr lang="en-US" sz="2000" dirty="0" smtClean="0">
                <a:ea typeface="ＭＳ Ｐゴシック" pitchFamily="34" charset="-128"/>
              </a:rPr>
              <a:t>Configure </a:t>
            </a:r>
            <a:r>
              <a:rPr lang="en-US" sz="2000" dirty="0" err="1" smtClean="0">
                <a:ea typeface="ＭＳ Ｐゴシック" pitchFamily="34" charset="-128"/>
              </a:rPr>
              <a:t>PDTool</a:t>
            </a:r>
            <a:r>
              <a:rPr lang="en-US" sz="2000" dirty="0" smtClean="0">
                <a:ea typeface="ＭＳ Ｐゴシック" pitchFamily="34" charset="-128"/>
              </a:rPr>
              <a:t> Studio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Initialize the </a:t>
            </a:r>
            <a:r>
              <a:rPr lang="en-US" sz="1800" dirty="0" err="1" smtClean="0">
                <a:ea typeface="ＭＳ Ｐゴシック" pitchFamily="34" charset="-128"/>
              </a:rPr>
              <a:t>PDTool</a:t>
            </a:r>
            <a:r>
              <a:rPr lang="en-US" sz="1800" dirty="0" smtClean="0">
                <a:ea typeface="ＭＳ Ｐゴシック" pitchFamily="34" charset="-128"/>
              </a:rPr>
              <a:t> Studio workspace for the VCS repository.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Use URL and login credentials provided by customer</a:t>
            </a:r>
          </a:p>
          <a:p>
            <a:pPr lvl="1"/>
            <a:r>
              <a:rPr lang="en-US" sz="2000" dirty="0" smtClean="0">
                <a:ea typeface="ＭＳ Ｐゴシック" pitchFamily="34" charset="-128"/>
              </a:rPr>
              <a:t>Create </a:t>
            </a:r>
            <a:r>
              <a:rPr lang="en-US" sz="2000" dirty="0">
                <a:ea typeface="ＭＳ Ｐゴシック" pitchFamily="34" charset="-128"/>
              </a:rPr>
              <a:t>a new Composite server instance with no objects.</a:t>
            </a:r>
          </a:p>
          <a:p>
            <a:pPr lvl="2"/>
            <a:r>
              <a:rPr lang="en-US" sz="1800" dirty="0">
                <a:ea typeface="ＭＳ Ｐゴシック" pitchFamily="34" charset="-128"/>
              </a:rPr>
              <a:t>This is to establish the base-line folders.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Start Composite </a:t>
            </a:r>
            <a:r>
              <a:rPr lang="en-US" sz="1800" dirty="0">
                <a:ea typeface="ＭＳ Ｐゴシック" pitchFamily="34" charset="-128"/>
              </a:rPr>
              <a:t>Studio </a:t>
            </a:r>
            <a:r>
              <a:rPr lang="en-US" sz="1800" dirty="0" smtClean="0">
                <a:ea typeface="ＭＳ Ｐゴシック" pitchFamily="34" charset="-128"/>
              </a:rPr>
              <a:t>and connect </a:t>
            </a:r>
            <a:r>
              <a:rPr lang="en-US" sz="1800" dirty="0">
                <a:ea typeface="ＭＳ Ｐゴシック" pitchFamily="34" charset="-128"/>
              </a:rPr>
              <a:t>to the “new” CIS instance.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Configure “Options” – “Version Control System (VCS)”</a:t>
            </a:r>
          </a:p>
          <a:p>
            <a:pPr lvl="3"/>
            <a:r>
              <a:rPr lang="en-US" sz="1600" dirty="0" smtClean="0">
                <a:ea typeface="ＭＳ Ｐゴシック" pitchFamily="34" charset="-128"/>
              </a:rPr>
              <a:t>Provide Workspace Folder</a:t>
            </a:r>
          </a:p>
          <a:p>
            <a:pPr lvl="3"/>
            <a:r>
              <a:rPr lang="en-US" sz="1600" dirty="0" smtClean="0">
                <a:ea typeface="ＭＳ Ｐゴシック" pitchFamily="34" charset="-128"/>
              </a:rPr>
              <a:t>Provide </a:t>
            </a:r>
            <a:r>
              <a:rPr lang="en-US" sz="1600" dirty="0" err="1" smtClean="0">
                <a:ea typeface="ＭＳ Ｐゴシック" pitchFamily="34" charset="-128"/>
              </a:rPr>
              <a:t>PDTool</a:t>
            </a:r>
            <a:r>
              <a:rPr lang="en-US" sz="1600" dirty="0" smtClean="0">
                <a:ea typeface="ＭＳ Ｐゴシック" pitchFamily="34" charset="-128"/>
              </a:rPr>
              <a:t> Studio Script Folder</a:t>
            </a:r>
          </a:p>
          <a:p>
            <a:pPr lvl="2"/>
            <a:r>
              <a:rPr lang="en-US" sz="1800" dirty="0" smtClean="0">
                <a:ea typeface="ＭＳ Ｐゴシック" pitchFamily="34" charset="-128"/>
              </a:rPr>
              <a:t>Check-in root “/” to establish base folders in VCS</a:t>
            </a:r>
          </a:p>
        </p:txBody>
      </p:sp>
    </p:spTree>
    <p:extLst>
      <p:ext uri="{BB962C8B-B14F-4D97-AF65-F5344CB8AC3E}">
        <p14:creationId xmlns:p14="http://schemas.microsoft.com/office/powerpoint/2010/main" val="121675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VCS Strategy cont. – Manual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09441" y="1219200"/>
            <a:ext cx="11173090" cy="51054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>
                <a:ea typeface="ＭＳ Ｐゴシック" pitchFamily="34" charset="-128"/>
              </a:rPr>
              <a:t>Strategy – “new” CIS instance</a:t>
            </a:r>
          </a:p>
          <a:p>
            <a:pPr lvl="1"/>
            <a:r>
              <a:rPr lang="en-US" sz="2400" dirty="0" smtClean="0">
                <a:ea typeface="ＭＳ Ｐゴシック" pitchFamily="34" charset="-128"/>
              </a:rPr>
              <a:t>Handling Intermediate Folders prior to tenant folder.</a:t>
            </a: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The previous step discussed checking in at root “/”.  </a:t>
            </a: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Scenario: Intermediate folders exist prior to tenant folders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/</a:t>
            </a:r>
            <a:r>
              <a:rPr lang="en-US" sz="1800" dirty="0" smtClean="0">
                <a:solidFill>
                  <a:schemeClr val="tx1"/>
                </a:solidFill>
                <a:ea typeface="ＭＳ Ｐゴシック" pitchFamily="34" charset="-128"/>
              </a:rPr>
              <a:t>shared/</a:t>
            </a:r>
            <a:r>
              <a:rPr lang="en-US" sz="1800" b="1" dirty="0" smtClean="0">
                <a:solidFill>
                  <a:schemeClr val="tx1"/>
                </a:solidFill>
                <a:ea typeface="ＭＳ Ｐゴシック" pitchFamily="34" charset="-128"/>
              </a:rPr>
              <a:t>folder1</a:t>
            </a:r>
            <a:endParaRPr lang="en-US" sz="1800" b="1" dirty="0">
              <a:solidFill>
                <a:schemeClr val="tx1"/>
              </a:solidFill>
              <a:ea typeface="ＭＳ Ｐゴシック" pitchFamily="34" charset="-128"/>
            </a:endParaRPr>
          </a:p>
          <a:p>
            <a:pPr lvl="4"/>
            <a:r>
              <a:rPr lang="en-US" sz="1800" dirty="0" smtClean="0">
                <a:ea typeface="ＭＳ Ｐゴシック" pitchFamily="34" charset="-128"/>
              </a:rPr>
              <a:t>/tenant1</a:t>
            </a:r>
          </a:p>
          <a:p>
            <a:pPr lvl="4"/>
            <a:r>
              <a:rPr lang="en-US" sz="1800" dirty="0" smtClean="0">
                <a:ea typeface="ＭＳ Ｐゴシック" pitchFamily="34" charset="-128"/>
              </a:rPr>
              <a:t>/tenant2</a:t>
            </a:r>
          </a:p>
          <a:p>
            <a:pPr lvl="4"/>
            <a:r>
              <a:rPr lang="en-US" sz="1800" dirty="0" smtClean="0">
                <a:ea typeface="ＭＳ Ｐゴシック" pitchFamily="34" charset="-128"/>
              </a:rPr>
              <a:t>/tenant3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Create “</a:t>
            </a:r>
            <a:r>
              <a:rPr lang="en-US" sz="1800" b="1" dirty="0" smtClean="0">
                <a:solidFill>
                  <a:schemeClr val="tx1"/>
                </a:solidFill>
                <a:ea typeface="ＭＳ Ｐゴシック" pitchFamily="34" charset="-128"/>
              </a:rPr>
              <a:t>folder1</a:t>
            </a:r>
            <a:r>
              <a:rPr lang="en-US" sz="1800" dirty="0" smtClean="0">
                <a:ea typeface="ＭＳ Ｐゴシック" pitchFamily="34" charset="-128"/>
              </a:rPr>
              <a:t>” in the shared directory prior to checking in root “/”.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Check-in root “/”.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This insures that all intermediate folders and the .</a:t>
            </a:r>
            <a:r>
              <a:rPr lang="en-US" sz="1800" dirty="0" err="1" smtClean="0">
                <a:ea typeface="ＭＳ Ｐゴシック" pitchFamily="34" charset="-128"/>
              </a:rPr>
              <a:t>cmf</a:t>
            </a:r>
            <a:r>
              <a:rPr lang="en-US" sz="1800" dirty="0" smtClean="0">
                <a:ea typeface="ＭＳ Ｐゴシック" pitchFamily="34" charset="-128"/>
              </a:rPr>
              <a:t> files are accurately created.   When the folder .</a:t>
            </a:r>
            <a:r>
              <a:rPr lang="en-US" sz="1800" dirty="0" err="1" smtClean="0">
                <a:ea typeface="ＭＳ Ｐゴシック" pitchFamily="34" charset="-128"/>
              </a:rPr>
              <a:t>cmf</a:t>
            </a:r>
            <a:r>
              <a:rPr lang="en-US" sz="1800" dirty="0" smtClean="0">
                <a:ea typeface="ＭＳ Ｐゴシック" pitchFamily="34" charset="-128"/>
              </a:rPr>
              <a:t> is not checked in, the check-out results cannot be guaranteed.</a:t>
            </a:r>
          </a:p>
        </p:txBody>
      </p:sp>
    </p:spTree>
    <p:extLst>
      <p:ext uri="{BB962C8B-B14F-4D97-AF65-F5344CB8AC3E}">
        <p14:creationId xmlns:p14="http://schemas.microsoft.com/office/powerpoint/2010/main" val="283933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VCS Strategy cont. – Manual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09441" y="1219200"/>
            <a:ext cx="11173090" cy="51054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>
                <a:ea typeface="ＭＳ Ｐゴシック" pitchFamily="34" charset="-128"/>
              </a:rPr>
              <a:t>Strategy – “existing” CIS instance</a:t>
            </a:r>
          </a:p>
          <a:p>
            <a:pPr lvl="1"/>
            <a:r>
              <a:rPr lang="en-US" sz="2400" dirty="0">
                <a:ea typeface="ＭＳ Ｐゴシック" pitchFamily="34" charset="-128"/>
              </a:rPr>
              <a:t>Restart Composite Studio </a:t>
            </a:r>
            <a:r>
              <a:rPr lang="en-US" sz="2400" dirty="0" err="1">
                <a:ea typeface="ＭＳ Ｐゴシック" pitchFamily="34" charset="-128"/>
              </a:rPr>
              <a:t>PDTool</a:t>
            </a:r>
            <a:r>
              <a:rPr lang="en-US" sz="2400" dirty="0">
                <a:ea typeface="ＭＳ Ｐゴシック" pitchFamily="34" charset="-128"/>
              </a:rPr>
              <a:t> to the existing multi-tenant </a:t>
            </a:r>
            <a:r>
              <a:rPr lang="en-US" sz="2400" dirty="0" smtClean="0">
                <a:ea typeface="ＭＳ Ｐゴシック" pitchFamily="34" charset="-128"/>
              </a:rPr>
              <a:t>server</a:t>
            </a:r>
            <a:endParaRPr lang="en-US" sz="2400" dirty="0">
              <a:ea typeface="ＭＳ Ｐゴシック" pitchFamily="34" charset="-128"/>
            </a:endParaRP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Configure </a:t>
            </a:r>
            <a:r>
              <a:rPr lang="en-US" sz="2000" dirty="0">
                <a:ea typeface="ＭＳ Ｐゴシック" pitchFamily="34" charset="-128"/>
              </a:rPr>
              <a:t>“Options” – “Version Control System (VCS</a:t>
            </a:r>
            <a:r>
              <a:rPr lang="en-US" sz="2000" dirty="0" smtClean="0">
                <a:ea typeface="ＭＳ Ｐゴシック" pitchFamily="34" charset="-128"/>
              </a:rPr>
              <a:t>)”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Use the same configuration settings that were used for the new CIS instance.</a:t>
            </a:r>
            <a:endParaRPr lang="en-US" sz="1800" dirty="0">
              <a:ea typeface="ＭＳ Ｐゴシック" pitchFamily="34" charset="-128"/>
            </a:endParaRPr>
          </a:p>
          <a:p>
            <a:pPr lvl="3"/>
            <a:r>
              <a:rPr lang="en-US" sz="1800" dirty="0">
                <a:ea typeface="ＭＳ Ｐゴシック" pitchFamily="34" charset="-128"/>
              </a:rPr>
              <a:t>Provide Workspace Folder</a:t>
            </a:r>
          </a:p>
          <a:p>
            <a:pPr lvl="3"/>
            <a:r>
              <a:rPr lang="en-US" sz="1800" dirty="0">
                <a:ea typeface="ＭＳ Ｐゴシック" pitchFamily="34" charset="-128"/>
              </a:rPr>
              <a:t>Provide </a:t>
            </a:r>
            <a:r>
              <a:rPr lang="en-US" sz="1800" dirty="0" err="1">
                <a:ea typeface="ＭＳ Ｐゴシック" pitchFamily="34" charset="-128"/>
              </a:rPr>
              <a:t>PDTool</a:t>
            </a:r>
            <a:r>
              <a:rPr lang="en-US" sz="1800" dirty="0">
                <a:ea typeface="ＭＳ Ｐゴシック" pitchFamily="34" charset="-128"/>
              </a:rPr>
              <a:t> Studio Script Folder</a:t>
            </a: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Check-in specified tenant resources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/shared/</a:t>
            </a:r>
            <a:r>
              <a:rPr lang="en-US" sz="1800" dirty="0" err="1" smtClean="0">
                <a:ea typeface="ＭＳ Ｐゴシック" pitchFamily="34" charset="-128"/>
              </a:rPr>
              <a:t>tenant_x</a:t>
            </a:r>
            <a:endParaRPr lang="en-US" sz="1800" dirty="0" smtClean="0">
              <a:ea typeface="ＭＳ Ｐゴシック" pitchFamily="34" charset="-128"/>
            </a:endParaRP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/services/databases/</a:t>
            </a:r>
            <a:r>
              <a:rPr lang="en-US" sz="1800" dirty="0" err="1" smtClean="0">
                <a:ea typeface="ＭＳ Ｐゴシック" pitchFamily="34" charset="-128"/>
              </a:rPr>
              <a:t>tenant_x</a:t>
            </a:r>
            <a:endParaRPr lang="en-US" sz="1800" dirty="0" smtClean="0">
              <a:ea typeface="ＭＳ Ｐゴシック" pitchFamily="34" charset="-128"/>
            </a:endParaRP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/services/</a:t>
            </a:r>
            <a:r>
              <a:rPr lang="en-US" sz="1800" dirty="0" err="1" smtClean="0">
                <a:ea typeface="ＭＳ Ｐゴシック" pitchFamily="34" charset="-128"/>
              </a:rPr>
              <a:t>webservices</a:t>
            </a:r>
            <a:r>
              <a:rPr lang="en-US" sz="1800" dirty="0" smtClean="0">
                <a:ea typeface="ＭＳ Ｐゴシック" pitchFamily="34" charset="-128"/>
              </a:rPr>
              <a:t>/</a:t>
            </a:r>
            <a:r>
              <a:rPr lang="en-US" sz="1800" dirty="0" err="1" smtClean="0">
                <a:ea typeface="ＭＳ Ｐゴシック" pitchFamily="34" charset="-128"/>
              </a:rPr>
              <a:t>tenant_x</a:t>
            </a:r>
            <a:r>
              <a:rPr lang="en-US" sz="1800" dirty="0" smtClean="0">
                <a:ea typeface="ＭＳ Ｐゴシック" pitchFamily="34" charset="-128"/>
              </a:rPr>
              <a:t> </a:t>
            </a: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Best practice – all base folders must be checked</a:t>
            </a:r>
          </a:p>
          <a:p>
            <a:pPr lvl="3"/>
            <a:r>
              <a:rPr lang="en-US" sz="1800" dirty="0" smtClean="0">
                <a:ea typeface="ＭＳ Ｐゴシック" pitchFamily="34" charset="-128"/>
              </a:rPr>
              <a:t>Note: If any intermediate folders between /shared and the tenant folders are not checked in during this process, the results of </a:t>
            </a:r>
            <a:r>
              <a:rPr lang="en-US" sz="1800" dirty="0" err="1" smtClean="0">
                <a:ea typeface="ＭＳ Ｐゴシック" pitchFamily="34" charset="-128"/>
              </a:rPr>
              <a:t>PDTool</a:t>
            </a:r>
            <a:r>
              <a:rPr lang="en-US" sz="1800" dirty="0" smtClean="0">
                <a:ea typeface="ＭＳ Ｐゴシック" pitchFamily="34" charset="-128"/>
              </a:rPr>
              <a:t> cannot be guaranteed.</a:t>
            </a:r>
          </a:p>
        </p:txBody>
      </p:sp>
    </p:spTree>
    <p:extLst>
      <p:ext uri="{BB962C8B-B14F-4D97-AF65-F5344CB8AC3E}">
        <p14:creationId xmlns:p14="http://schemas.microsoft.com/office/powerpoint/2010/main" val="148937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Initialize a New Composite Server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5060623" y="1219200"/>
            <a:ext cx="3776275" cy="51054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Base level folders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/policy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rowlevel</a:t>
            </a:r>
            <a:endParaRPr lang="en-US" dirty="0" smtClean="0"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/filters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/databases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webservices</a:t>
            </a:r>
            <a:endParaRPr lang="en-US" dirty="0" smtClean="0"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/shared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/system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/connector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/composite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/admin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20" y="1143000"/>
            <a:ext cx="4755904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 flipH="1">
            <a:off x="2844059" y="1524000"/>
            <a:ext cx="2437765" cy="12192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3"/>
          <p:cNvSpPr txBox="1">
            <a:spLocks/>
          </p:cNvSpPr>
          <p:nvPr/>
        </p:nvSpPr>
        <p:spPr>
          <a:xfrm>
            <a:off x="7614211" y="1153886"/>
            <a:ext cx="3573128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ts val="1200"/>
              </a:spcBef>
              <a:buClr>
                <a:srgbClr val="005288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85000"/>
              <a:buFont typeface="Arial" pitchFamily="34" charset="0"/>
              <a:buChar char="◦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90000"/>
              <a:buFont typeface="Arial" pitchFamily="34" charset="0"/>
              <a:buChar char="▪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Font typeface="Arial" pitchFamily="34" charset="0"/>
              <a:buChar char="–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1"/>
              </a:buClr>
            </a:pPr>
            <a:r>
              <a:rPr lang="en-US" dirty="0" smtClean="0">
                <a:solidFill>
                  <a:schemeClr val="bg1"/>
                </a:solidFill>
                <a:ea typeface="ＭＳ Ｐゴシック" pitchFamily="34" charset="-128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root.cmf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policy.cmf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security.cmf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user.cmf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security.cmf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rowlevel.cmf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filters.cmf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databases.cmf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webservices.cmf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shared.cmf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system.cmf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connector.cmf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users.cmf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composite.cmf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admin.cmf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607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Check-in New Composite Server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907001" y="1143000"/>
            <a:ext cx="3776275" cy="51054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Base level folders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/policy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rowlevel</a:t>
            </a:r>
            <a:endParaRPr lang="en-US" dirty="0" smtClean="0"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/filters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/databases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webservices</a:t>
            </a:r>
            <a:endParaRPr lang="en-US" dirty="0" smtClean="0"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/shared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/system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/connector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/composite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/admin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47" y="1295401"/>
            <a:ext cx="3961368" cy="225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62" y="3923445"/>
            <a:ext cx="3656648" cy="2444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3147" y="972234"/>
            <a:ext cx="407493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Composite Studio:  Check-in to VCS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5315" y="3554113"/>
            <a:ext cx="4212885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VCS:  Checked in base-level structure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70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3692" y="1338947"/>
            <a:ext cx="11521440" cy="391654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alpha val="40000"/>
                </a:schemeClr>
              </a:gs>
              <a:gs pos="100000">
                <a:schemeClr val="bg1">
                  <a:alpha val="5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40" tIns="45371" rIns="90740" bIns="45371" rtlCol="0" anchor="ctr"/>
          <a:lstStyle/>
          <a:p>
            <a:pPr algn="ctr" defTabSz="907486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body" sz="quarter" idx="10"/>
          </p:nvPr>
        </p:nvSpPr>
        <p:spPr>
          <a:xfrm>
            <a:off x="541806" y="1496291"/>
            <a:ext cx="5406414" cy="5277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err="1" smtClean="0">
                <a:latin typeface="+mn-lt"/>
              </a:rPr>
              <a:t>PDTool</a:t>
            </a:r>
            <a:r>
              <a:rPr lang="en-US" sz="2800" dirty="0" smtClean="0">
                <a:latin typeface="+mn-lt"/>
              </a:rPr>
              <a:t> VCS Multi-Tenant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+mn-lt"/>
            </a:endParaRPr>
          </a:p>
          <a:p>
            <a:pPr>
              <a:lnSpc>
                <a:spcPct val="90000"/>
              </a:lnSpc>
            </a:pPr>
            <a:endParaRPr lang="en-US" sz="2800" dirty="0" smtClean="0">
              <a:latin typeface="+mn-lt"/>
            </a:endParaRPr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6896100" y="1671456"/>
            <a:ext cx="3581400" cy="5059363"/>
          </a:xfrm>
          <a:prstGeom prst="rect">
            <a:avLst/>
          </a:prstGeom>
        </p:spPr>
        <p:txBody>
          <a:bodyPr/>
          <a:lstStyle>
            <a:lvl1pPr marL="227340" indent="-227340" algn="l" defTabSz="909272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106FE2"/>
              </a:buClr>
              <a:buSzPct val="100000"/>
              <a:buFont typeface="Wingdings" charset="2"/>
              <a:buChar char="§"/>
              <a:tabLst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04215" indent="0" algn="l" defTabSz="909272" rtl="0" eaLnBrk="1" latinLnBrk="0" hangingPunct="1">
              <a:lnSpc>
                <a:spcPct val="95000"/>
              </a:lnSpc>
              <a:spcBef>
                <a:spcPts val="840"/>
              </a:spcBef>
              <a:buClr>
                <a:srgbClr val="106FE2"/>
              </a:buClr>
              <a:buFont typeface="Lucida Grande"/>
              <a:buChar char="–"/>
              <a:defRPr lang="en-US" sz="19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682018" indent="-1588" algn="l" defTabSz="909272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6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861916" indent="0" algn="l" defTabSz="909272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1024509" indent="0" algn="l" defTabSz="909272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5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00554" indent="-227340" algn="l" defTabSz="90927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55073" indent="-227340" algn="l" defTabSz="90927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09758" indent="-227340" algn="l" defTabSz="90927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64392" indent="-227340" algn="l" defTabSz="90927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547011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Check-in Existing Multi-Tenant Composite Server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21664" y="3733826"/>
            <a:ext cx="251307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Check-in </a:t>
            </a:r>
            <a:r>
              <a:rPr lang="en-US" dirty="0">
                <a:solidFill>
                  <a:srgbClr val="000000"/>
                </a:solidFill>
              </a:rPr>
              <a:t>Tenant2 </a:t>
            </a:r>
            <a:r>
              <a:rPr lang="en-US" dirty="0" smtClean="0">
                <a:solidFill>
                  <a:srgbClr val="000000"/>
                </a:solidFill>
              </a:rPr>
              <a:t>only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48" y="1390062"/>
            <a:ext cx="3118517" cy="493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Arrow Connector 3"/>
          <p:cNvCxnSpPr>
            <a:stCxn id="2" idx="1"/>
            <a:endCxn id="14" idx="3"/>
          </p:cNvCxnSpPr>
          <p:nvPr/>
        </p:nvCxnSpPr>
        <p:spPr>
          <a:xfrm flipH="1" flipV="1">
            <a:off x="2712223" y="3276600"/>
            <a:ext cx="609441" cy="64189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2" idx="1"/>
          </p:cNvCxnSpPr>
          <p:nvPr/>
        </p:nvCxnSpPr>
        <p:spPr>
          <a:xfrm flipH="1">
            <a:off x="2610650" y="3918492"/>
            <a:ext cx="711014" cy="143728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2" idx="1"/>
            <a:endCxn id="20" idx="3"/>
          </p:cNvCxnSpPr>
          <p:nvPr/>
        </p:nvCxnSpPr>
        <p:spPr>
          <a:xfrm flipH="1">
            <a:off x="2712223" y="3918492"/>
            <a:ext cx="609441" cy="53299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82326" y="2999509"/>
            <a:ext cx="1929897" cy="554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2326" y="4254776"/>
            <a:ext cx="1929897" cy="3934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0752" y="5355772"/>
            <a:ext cx="1929897" cy="3934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7" y="2939534"/>
            <a:ext cx="3964090" cy="167077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6" y="1066800"/>
            <a:ext cx="3880956" cy="175895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203149" y="990600"/>
            <a:ext cx="3236738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Composite Studio Resources</a:t>
            </a:r>
          </a:p>
        </p:txBody>
      </p:sp>
      <p:cxnSp>
        <p:nvCxnSpPr>
          <p:cNvPr id="37895" name="Straight Arrow Connector 37894"/>
          <p:cNvCxnSpPr>
            <a:endCxn id="4104" idx="1"/>
          </p:cNvCxnSpPr>
          <p:nvPr/>
        </p:nvCxnSpPr>
        <p:spPr>
          <a:xfrm flipV="1">
            <a:off x="2610650" y="5424548"/>
            <a:ext cx="4194778" cy="12793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428" y="4692134"/>
            <a:ext cx="3595281" cy="14648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56" name="Straight Arrow Connector 55"/>
          <p:cNvCxnSpPr/>
          <p:nvPr/>
        </p:nvCxnSpPr>
        <p:spPr>
          <a:xfrm flipV="1">
            <a:off x="2741244" y="4254776"/>
            <a:ext cx="4064183" cy="24011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4103" idx="1"/>
          </p:cNvCxnSpPr>
          <p:nvPr/>
        </p:nvCxnSpPr>
        <p:spPr>
          <a:xfrm flipV="1">
            <a:off x="2770264" y="1946280"/>
            <a:ext cx="4035162" cy="117792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14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14975" y="1012531"/>
            <a:ext cx="1162665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825" y="1538130"/>
            <a:ext cx="5861640" cy="433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Check-in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84972" y="1020730"/>
            <a:ext cx="3756999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VCS Server: Results of Check-in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48" y="1390062"/>
            <a:ext cx="3118517" cy="493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782326" y="2999509"/>
            <a:ext cx="1929897" cy="554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2326" y="4254776"/>
            <a:ext cx="1929897" cy="3934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0752" y="5355772"/>
            <a:ext cx="1929897" cy="3934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03149" y="990600"/>
            <a:ext cx="3312938" cy="36933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Composite Studio Resources</a:t>
            </a:r>
          </a:p>
        </p:txBody>
      </p:sp>
      <p:cxnSp>
        <p:nvCxnSpPr>
          <p:cNvPr id="37895" name="Straight Arrow Connector 37894"/>
          <p:cNvCxnSpPr/>
          <p:nvPr/>
        </p:nvCxnSpPr>
        <p:spPr>
          <a:xfrm flipV="1">
            <a:off x="2610650" y="4800600"/>
            <a:ext cx="3788484" cy="75188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V="1">
            <a:off x="2741243" y="4254776"/>
            <a:ext cx="3454743" cy="24011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2770265" y="3124201"/>
            <a:ext cx="3628869" cy="33784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7414869" y="2133600"/>
            <a:ext cx="1710997" cy="2667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314218" y="3454558"/>
            <a:ext cx="3485895" cy="230832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Studio resource2 is checked in as resource2_procedure.cmf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Folders are checked in as the </a:t>
            </a:r>
            <a:r>
              <a:rPr lang="en-US" sz="1600" dirty="0" err="1" smtClean="0">
                <a:solidFill>
                  <a:srgbClr val="000000"/>
                </a:solidFill>
              </a:rPr>
              <a:t>foldername.cmf</a:t>
            </a:r>
            <a:r>
              <a:rPr lang="en-US" sz="1600" dirty="0" smtClean="0">
                <a:solidFill>
                  <a:srgbClr val="000000"/>
                </a:solidFill>
              </a:rPr>
              <a:t>   e.g. Tenant2.cmf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Tenant1 objects have not been checked 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solidFill>
                  <a:srgbClr val="000000"/>
                </a:solidFill>
              </a:rPr>
              <a:t>Tenant2 can manage their objects independent of Tenant 1</a:t>
            </a: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3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/>
          <p:cNvSpPr txBox="1">
            <a:spLocks/>
          </p:cNvSpPr>
          <p:nvPr/>
        </p:nvSpPr>
        <p:spPr>
          <a:xfrm>
            <a:off x="507867" y="2286000"/>
            <a:ext cx="10969943" cy="99060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 dirty="0" smtClean="0"/>
              <a:t>Q&amp;A</a:t>
            </a:r>
            <a:endParaRPr lang="en-US" sz="4800" dirty="0"/>
          </a:p>
        </p:txBody>
      </p:sp>
      <p:sp>
        <p:nvSpPr>
          <p:cNvPr id="5" name="Text Placeholder 6"/>
          <p:cNvSpPr txBox="1">
            <a:spLocks/>
          </p:cNvSpPr>
          <p:nvPr/>
        </p:nvSpPr>
        <p:spPr>
          <a:xfrm>
            <a:off x="507867" y="3352800"/>
            <a:ext cx="10969943" cy="1905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106FE2"/>
              </a:buClr>
              <a:buSzPct val="100000"/>
              <a:buFont typeface="Wingdings" charset="2"/>
              <a:buChar char="§"/>
              <a:tabLst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06400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Clr>
                <a:srgbClr val="106FE2"/>
              </a:buClr>
              <a:buFont typeface="Lucida Grande"/>
              <a:buChar char="–"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685800" indent="-1588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6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866775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1030288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4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897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3844" y="2551281"/>
            <a:ext cx="9154498" cy="1312498"/>
            <a:chOff x="1233844" y="2551280"/>
            <a:chExt cx="9154498" cy="1312499"/>
          </a:xfrm>
        </p:grpSpPr>
        <p:sp>
          <p:nvSpPr>
            <p:cNvPr id="5" name="TextBox 4"/>
            <p:cNvSpPr txBox="1"/>
            <p:nvPr/>
          </p:nvSpPr>
          <p:spPr>
            <a:xfrm>
              <a:off x="1233844" y="3279004"/>
              <a:ext cx="6048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09158">
                <a:lnSpc>
                  <a:spcPct val="80000"/>
                </a:lnSpc>
                <a:spcBef>
                  <a:spcPct val="0"/>
                </a:spcBef>
                <a:defRPr/>
              </a:pPr>
              <a:r>
                <a:rPr lang="en-US" sz="4000" i="1" dirty="0">
                  <a:solidFill>
                    <a:srgbClr val="FFFFFF"/>
                  </a:solidFill>
                </a:rPr>
                <a:t>TOMORROW starts here.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8275776" y="2551280"/>
              <a:ext cx="2112566" cy="1192701"/>
              <a:chOff x="7689324" y="2517622"/>
              <a:chExt cx="2556050" cy="1443080"/>
            </a:xfrm>
          </p:grpSpPr>
          <p:sp>
            <p:nvSpPr>
              <p:cNvPr id="7" name="Rectangle 6"/>
              <p:cNvSpPr>
                <a:spLocks noChangeArrowheads="1"/>
              </p:cNvSpPr>
              <p:nvPr/>
            </p:nvSpPr>
            <p:spPr bwMode="black">
              <a:xfrm>
                <a:off x="8409358" y="3505403"/>
                <a:ext cx="116616" cy="441827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8" name="Freeform 7"/>
              <p:cNvSpPr>
                <a:spLocks/>
              </p:cNvSpPr>
              <p:nvPr/>
            </p:nvSpPr>
            <p:spPr bwMode="black">
              <a:xfrm>
                <a:off x="9088711" y="3494405"/>
                <a:ext cx="337642" cy="466297"/>
              </a:xfrm>
              <a:custGeom>
                <a:avLst/>
                <a:gdLst/>
                <a:ahLst/>
                <a:cxnLst>
                  <a:cxn ang="0">
                    <a:pos x="58" y="24"/>
                  </a:cxn>
                  <a:cxn ang="0">
                    <a:pos x="42" y="20"/>
                  </a:cxn>
                  <a:cxn ang="0">
                    <a:pos x="21" y="40"/>
                  </a:cxn>
                  <a:cxn ang="0">
                    <a:pos x="42" y="60"/>
                  </a:cxn>
                  <a:cxn ang="0">
                    <a:pos x="58" y="56"/>
                  </a:cxn>
                  <a:cxn ang="0">
                    <a:pos x="58" y="77"/>
                  </a:cxn>
                  <a:cxn ang="0">
                    <a:pos x="41" y="80"/>
                  </a:cxn>
                  <a:cxn ang="0">
                    <a:pos x="0" y="40"/>
                  </a:cxn>
                  <a:cxn ang="0">
                    <a:pos x="41" y="0"/>
                  </a:cxn>
                  <a:cxn ang="0">
                    <a:pos x="58" y="3"/>
                  </a:cxn>
                  <a:cxn ang="0">
                    <a:pos x="58" y="24"/>
                  </a:cxn>
                </a:cxnLst>
                <a:rect l="0" t="0" r="r" b="b"/>
                <a:pathLst>
                  <a:path w="58" h="80">
                    <a:moveTo>
                      <a:pt x="58" y="24"/>
                    </a:moveTo>
                    <a:cubicBezTo>
                      <a:pt x="58" y="23"/>
                      <a:pt x="51" y="20"/>
                      <a:pt x="42" y="20"/>
                    </a:cubicBezTo>
                    <a:cubicBezTo>
                      <a:pt x="30" y="20"/>
                      <a:pt x="21" y="28"/>
                      <a:pt x="21" y="40"/>
                    </a:cubicBezTo>
                    <a:cubicBezTo>
                      <a:pt x="21" y="51"/>
                      <a:pt x="29" y="60"/>
                      <a:pt x="42" y="60"/>
                    </a:cubicBezTo>
                    <a:cubicBezTo>
                      <a:pt x="51" y="60"/>
                      <a:pt x="57" y="57"/>
                      <a:pt x="58" y="56"/>
                    </a:cubicBezTo>
                    <a:cubicBezTo>
                      <a:pt x="58" y="77"/>
                      <a:pt x="58" y="77"/>
                      <a:pt x="58" y="77"/>
                    </a:cubicBezTo>
                    <a:cubicBezTo>
                      <a:pt x="56" y="78"/>
                      <a:pt x="49" y="80"/>
                      <a:pt x="41" y="80"/>
                    </a:cubicBezTo>
                    <a:cubicBezTo>
                      <a:pt x="19" y="80"/>
                      <a:pt x="0" y="65"/>
                      <a:pt x="0" y="40"/>
                    </a:cubicBezTo>
                    <a:cubicBezTo>
                      <a:pt x="0" y="17"/>
                      <a:pt x="17" y="0"/>
                      <a:pt x="41" y="0"/>
                    </a:cubicBezTo>
                    <a:cubicBezTo>
                      <a:pt x="50" y="0"/>
                      <a:pt x="56" y="3"/>
                      <a:pt x="58" y="3"/>
                    </a:cubicBezTo>
                    <a:lnTo>
                      <a:pt x="58" y="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black">
              <a:xfrm>
                <a:off x="7921200" y="3494405"/>
                <a:ext cx="337642" cy="466297"/>
              </a:xfrm>
              <a:custGeom>
                <a:avLst/>
                <a:gdLst/>
                <a:ahLst/>
                <a:cxnLst>
                  <a:cxn ang="0">
                    <a:pos x="58" y="24"/>
                  </a:cxn>
                  <a:cxn ang="0">
                    <a:pos x="42" y="20"/>
                  </a:cxn>
                  <a:cxn ang="0">
                    <a:pos x="21" y="40"/>
                  </a:cxn>
                  <a:cxn ang="0">
                    <a:pos x="42" y="60"/>
                  </a:cxn>
                  <a:cxn ang="0">
                    <a:pos x="58" y="56"/>
                  </a:cxn>
                  <a:cxn ang="0">
                    <a:pos x="58" y="77"/>
                  </a:cxn>
                  <a:cxn ang="0">
                    <a:pos x="40" y="80"/>
                  </a:cxn>
                  <a:cxn ang="0">
                    <a:pos x="0" y="40"/>
                  </a:cxn>
                  <a:cxn ang="0">
                    <a:pos x="40" y="0"/>
                  </a:cxn>
                  <a:cxn ang="0">
                    <a:pos x="58" y="3"/>
                  </a:cxn>
                  <a:cxn ang="0">
                    <a:pos x="58" y="24"/>
                  </a:cxn>
                </a:cxnLst>
                <a:rect l="0" t="0" r="r" b="b"/>
                <a:pathLst>
                  <a:path w="58" h="80">
                    <a:moveTo>
                      <a:pt x="58" y="24"/>
                    </a:moveTo>
                    <a:cubicBezTo>
                      <a:pt x="57" y="23"/>
                      <a:pt x="51" y="20"/>
                      <a:pt x="42" y="20"/>
                    </a:cubicBezTo>
                    <a:cubicBezTo>
                      <a:pt x="29" y="20"/>
                      <a:pt x="21" y="28"/>
                      <a:pt x="21" y="40"/>
                    </a:cubicBezTo>
                    <a:cubicBezTo>
                      <a:pt x="21" y="51"/>
                      <a:pt x="29" y="60"/>
                      <a:pt x="42" y="60"/>
                    </a:cubicBezTo>
                    <a:cubicBezTo>
                      <a:pt x="51" y="60"/>
                      <a:pt x="57" y="57"/>
                      <a:pt x="58" y="56"/>
                    </a:cubicBezTo>
                    <a:cubicBezTo>
                      <a:pt x="58" y="77"/>
                      <a:pt x="58" y="77"/>
                      <a:pt x="58" y="77"/>
                    </a:cubicBezTo>
                    <a:cubicBezTo>
                      <a:pt x="56" y="78"/>
                      <a:pt x="49" y="80"/>
                      <a:pt x="40" y="80"/>
                    </a:cubicBezTo>
                    <a:cubicBezTo>
                      <a:pt x="19" y="80"/>
                      <a:pt x="0" y="65"/>
                      <a:pt x="0" y="40"/>
                    </a:cubicBezTo>
                    <a:cubicBezTo>
                      <a:pt x="0" y="17"/>
                      <a:pt x="17" y="0"/>
                      <a:pt x="40" y="0"/>
                    </a:cubicBezTo>
                    <a:cubicBezTo>
                      <a:pt x="49" y="0"/>
                      <a:pt x="56" y="3"/>
                      <a:pt x="58" y="3"/>
                    </a:cubicBezTo>
                    <a:lnTo>
                      <a:pt x="58" y="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0" name="Freeform 9"/>
              <p:cNvSpPr>
                <a:spLocks noEditPoints="1"/>
              </p:cNvSpPr>
              <p:nvPr/>
            </p:nvSpPr>
            <p:spPr bwMode="black">
              <a:xfrm>
                <a:off x="9548392" y="3494405"/>
                <a:ext cx="463750" cy="466297"/>
              </a:xfrm>
              <a:custGeom>
                <a:avLst/>
                <a:gdLst/>
                <a:ahLst/>
                <a:cxnLst>
                  <a:cxn ang="0">
                    <a:pos x="80" y="40"/>
                  </a:cxn>
                  <a:cxn ang="0">
                    <a:pos x="40" y="80"/>
                  </a:cxn>
                  <a:cxn ang="0">
                    <a:pos x="0" y="40"/>
                  </a:cxn>
                  <a:cxn ang="0">
                    <a:pos x="40" y="0"/>
                  </a:cxn>
                  <a:cxn ang="0">
                    <a:pos x="80" y="40"/>
                  </a:cxn>
                  <a:cxn ang="0">
                    <a:pos x="40" y="20"/>
                  </a:cxn>
                  <a:cxn ang="0">
                    <a:pos x="20" y="40"/>
                  </a:cxn>
                  <a:cxn ang="0">
                    <a:pos x="40" y="60"/>
                  </a:cxn>
                  <a:cxn ang="0">
                    <a:pos x="60" y="40"/>
                  </a:cxn>
                  <a:cxn ang="0">
                    <a:pos x="40" y="20"/>
                  </a:cxn>
                </a:cxnLst>
                <a:rect l="0" t="0" r="r" b="b"/>
                <a:pathLst>
                  <a:path w="80" h="80">
                    <a:moveTo>
                      <a:pt x="80" y="40"/>
                    </a:moveTo>
                    <a:cubicBezTo>
                      <a:pt x="80" y="62"/>
                      <a:pt x="64" y="80"/>
                      <a:pt x="40" y="80"/>
                    </a:cubicBezTo>
                    <a:cubicBezTo>
                      <a:pt x="16" y="80"/>
                      <a:pt x="0" y="62"/>
                      <a:pt x="0" y="40"/>
                    </a:cubicBezTo>
                    <a:cubicBezTo>
                      <a:pt x="0" y="18"/>
                      <a:pt x="16" y="0"/>
                      <a:pt x="40" y="0"/>
                    </a:cubicBezTo>
                    <a:cubicBezTo>
                      <a:pt x="64" y="0"/>
                      <a:pt x="80" y="18"/>
                      <a:pt x="80" y="40"/>
                    </a:cubicBezTo>
                    <a:moveTo>
                      <a:pt x="40" y="20"/>
                    </a:moveTo>
                    <a:cubicBezTo>
                      <a:pt x="29" y="20"/>
                      <a:pt x="20" y="29"/>
                      <a:pt x="20" y="40"/>
                    </a:cubicBezTo>
                    <a:cubicBezTo>
                      <a:pt x="20" y="51"/>
                      <a:pt x="29" y="60"/>
                      <a:pt x="40" y="60"/>
                    </a:cubicBezTo>
                    <a:cubicBezTo>
                      <a:pt x="51" y="60"/>
                      <a:pt x="60" y="51"/>
                      <a:pt x="60" y="40"/>
                    </a:cubicBezTo>
                    <a:cubicBezTo>
                      <a:pt x="60" y="29"/>
                      <a:pt x="51" y="20"/>
                      <a:pt x="40" y="20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black">
              <a:xfrm>
                <a:off x="8676486" y="3494405"/>
                <a:ext cx="302387" cy="466297"/>
              </a:xfrm>
              <a:custGeom>
                <a:avLst/>
                <a:gdLst/>
                <a:ahLst/>
                <a:cxnLst>
                  <a:cxn ang="0">
                    <a:pos x="47" y="19"/>
                  </a:cxn>
                  <a:cxn ang="0">
                    <a:pos x="32" y="17"/>
                  </a:cxn>
                  <a:cxn ang="0">
                    <a:pos x="20" y="23"/>
                  </a:cxn>
                  <a:cxn ang="0">
                    <a:pos x="29" y="30"/>
                  </a:cxn>
                  <a:cxn ang="0">
                    <a:pos x="34" y="32"/>
                  </a:cxn>
                  <a:cxn ang="0">
                    <a:pos x="52" y="54"/>
                  </a:cxn>
                  <a:cxn ang="0">
                    <a:pos x="21" y="80"/>
                  </a:cxn>
                  <a:cxn ang="0">
                    <a:pos x="0" y="77"/>
                  </a:cxn>
                  <a:cxn ang="0">
                    <a:pos x="0" y="60"/>
                  </a:cxn>
                  <a:cxn ang="0">
                    <a:pos x="18" y="63"/>
                  </a:cxn>
                  <a:cxn ang="0">
                    <a:pos x="32" y="56"/>
                  </a:cxn>
                  <a:cxn ang="0">
                    <a:pos x="23" y="48"/>
                  </a:cxn>
                  <a:cxn ang="0">
                    <a:pos x="19" y="47"/>
                  </a:cxn>
                  <a:cxn ang="0">
                    <a:pos x="0" y="24"/>
                  </a:cxn>
                  <a:cxn ang="0">
                    <a:pos x="28" y="0"/>
                  </a:cxn>
                  <a:cxn ang="0">
                    <a:pos x="47" y="3"/>
                  </a:cxn>
                  <a:cxn ang="0">
                    <a:pos x="47" y="19"/>
                  </a:cxn>
                </a:cxnLst>
                <a:rect l="0" t="0" r="r" b="b"/>
                <a:pathLst>
                  <a:path w="52" h="80">
                    <a:moveTo>
                      <a:pt x="47" y="19"/>
                    </a:moveTo>
                    <a:cubicBezTo>
                      <a:pt x="47" y="19"/>
                      <a:pt x="38" y="17"/>
                      <a:pt x="32" y="17"/>
                    </a:cubicBezTo>
                    <a:cubicBezTo>
                      <a:pt x="24" y="17"/>
                      <a:pt x="20" y="19"/>
                      <a:pt x="20" y="23"/>
                    </a:cubicBezTo>
                    <a:cubicBezTo>
                      <a:pt x="20" y="28"/>
                      <a:pt x="26" y="29"/>
                      <a:pt x="29" y="30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47" y="36"/>
                      <a:pt x="52" y="45"/>
                      <a:pt x="52" y="54"/>
                    </a:cubicBezTo>
                    <a:cubicBezTo>
                      <a:pt x="52" y="73"/>
                      <a:pt x="35" y="80"/>
                      <a:pt x="21" y="80"/>
                    </a:cubicBezTo>
                    <a:cubicBezTo>
                      <a:pt x="10" y="80"/>
                      <a:pt x="1" y="78"/>
                      <a:pt x="0" y="77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2" y="60"/>
                      <a:pt x="10" y="63"/>
                      <a:pt x="18" y="63"/>
                    </a:cubicBezTo>
                    <a:cubicBezTo>
                      <a:pt x="28" y="63"/>
                      <a:pt x="32" y="60"/>
                      <a:pt x="32" y="56"/>
                    </a:cubicBezTo>
                    <a:cubicBezTo>
                      <a:pt x="32" y="52"/>
                      <a:pt x="28" y="49"/>
                      <a:pt x="23" y="48"/>
                    </a:cubicBezTo>
                    <a:cubicBezTo>
                      <a:pt x="22" y="48"/>
                      <a:pt x="21" y="47"/>
                      <a:pt x="19" y="47"/>
                    </a:cubicBezTo>
                    <a:cubicBezTo>
                      <a:pt x="9" y="43"/>
                      <a:pt x="0" y="37"/>
                      <a:pt x="0" y="24"/>
                    </a:cubicBezTo>
                    <a:cubicBezTo>
                      <a:pt x="0" y="10"/>
                      <a:pt x="10" y="0"/>
                      <a:pt x="28" y="0"/>
                    </a:cubicBezTo>
                    <a:cubicBezTo>
                      <a:pt x="37" y="0"/>
                      <a:pt x="46" y="3"/>
                      <a:pt x="47" y="3"/>
                    </a:cubicBezTo>
                    <a:lnTo>
                      <a:pt x="47" y="1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black">
              <a:xfrm>
                <a:off x="7689324" y="2879240"/>
                <a:ext cx="109835" cy="227032"/>
              </a:xfrm>
              <a:custGeom>
                <a:avLst/>
                <a:gdLst/>
                <a:ahLst/>
                <a:cxnLst>
                  <a:cxn ang="0">
                    <a:pos x="19" y="10"/>
                  </a:cxn>
                  <a:cxn ang="0">
                    <a:pos x="10" y="0"/>
                  </a:cxn>
                  <a:cxn ang="0">
                    <a:pos x="0" y="10"/>
                  </a:cxn>
                  <a:cxn ang="0">
                    <a:pos x="0" y="30"/>
                  </a:cxn>
                  <a:cxn ang="0">
                    <a:pos x="10" y="39"/>
                  </a:cxn>
                  <a:cxn ang="0">
                    <a:pos x="19" y="30"/>
                  </a:cxn>
                  <a:cxn ang="0">
                    <a:pos x="19" y="10"/>
                  </a:cxn>
                </a:cxnLst>
                <a:rect l="0" t="0" r="r" b="b"/>
                <a:pathLst>
                  <a:path w="19" h="39">
                    <a:moveTo>
                      <a:pt x="19" y="10"/>
                    </a:moveTo>
                    <a:cubicBezTo>
                      <a:pt x="19" y="4"/>
                      <a:pt x="15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5"/>
                      <a:pt x="4" y="39"/>
                      <a:pt x="10" y="39"/>
                    </a:cubicBezTo>
                    <a:cubicBezTo>
                      <a:pt x="15" y="39"/>
                      <a:pt x="19" y="35"/>
                      <a:pt x="19" y="30"/>
                    </a:cubicBezTo>
                    <a:lnTo>
                      <a:pt x="19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3" name="Freeform 12"/>
              <p:cNvSpPr>
                <a:spLocks/>
              </p:cNvSpPr>
              <p:nvPr/>
            </p:nvSpPr>
            <p:spPr bwMode="black">
              <a:xfrm>
                <a:off x="7997133" y="2726980"/>
                <a:ext cx="109835" cy="379291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9" y="0"/>
                  </a:cxn>
                  <a:cxn ang="0">
                    <a:pos x="0" y="9"/>
                  </a:cxn>
                  <a:cxn ang="0">
                    <a:pos x="0" y="56"/>
                  </a:cxn>
                  <a:cxn ang="0">
                    <a:pos x="9" y="65"/>
                  </a:cxn>
                  <a:cxn ang="0">
                    <a:pos x="19" y="56"/>
                  </a:cxn>
                  <a:cxn ang="0">
                    <a:pos x="19" y="9"/>
                  </a:cxn>
                </a:cxnLst>
                <a:rect l="0" t="0" r="r" b="b"/>
                <a:pathLst>
                  <a:path w="19" h="65">
                    <a:moveTo>
                      <a:pt x="19" y="9"/>
                    </a:moveTo>
                    <a:cubicBezTo>
                      <a:pt x="19" y="4"/>
                      <a:pt x="14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61"/>
                      <a:pt x="4" y="65"/>
                      <a:pt x="9" y="65"/>
                    </a:cubicBezTo>
                    <a:cubicBezTo>
                      <a:pt x="14" y="65"/>
                      <a:pt x="19" y="61"/>
                      <a:pt x="19" y="56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black">
              <a:xfrm>
                <a:off x="8299523" y="2517622"/>
                <a:ext cx="109835" cy="698767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10" y="0"/>
                  </a:cxn>
                  <a:cxn ang="0">
                    <a:pos x="0" y="9"/>
                  </a:cxn>
                  <a:cxn ang="0">
                    <a:pos x="0" y="111"/>
                  </a:cxn>
                  <a:cxn ang="0">
                    <a:pos x="10" y="120"/>
                  </a:cxn>
                  <a:cxn ang="0">
                    <a:pos x="19" y="111"/>
                  </a:cxn>
                  <a:cxn ang="0">
                    <a:pos x="19" y="9"/>
                  </a:cxn>
                </a:cxnLst>
                <a:rect l="0" t="0" r="r" b="b"/>
                <a:pathLst>
                  <a:path w="19" h="120">
                    <a:moveTo>
                      <a:pt x="19" y="9"/>
                    </a:moveTo>
                    <a:cubicBezTo>
                      <a:pt x="19" y="4"/>
                      <a:pt x="15" y="0"/>
                      <a:pt x="10" y="0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6"/>
                      <a:pt x="5" y="120"/>
                      <a:pt x="10" y="120"/>
                    </a:cubicBezTo>
                    <a:cubicBezTo>
                      <a:pt x="15" y="120"/>
                      <a:pt x="19" y="116"/>
                      <a:pt x="19" y="111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5" name="Freeform 14"/>
              <p:cNvSpPr>
                <a:spLocks/>
              </p:cNvSpPr>
              <p:nvPr/>
            </p:nvSpPr>
            <p:spPr bwMode="black">
              <a:xfrm>
                <a:off x="8607332" y="2726981"/>
                <a:ext cx="109835" cy="379292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9" y="0"/>
                  </a:cxn>
                  <a:cxn ang="0">
                    <a:pos x="0" y="9"/>
                  </a:cxn>
                  <a:cxn ang="0">
                    <a:pos x="0" y="56"/>
                  </a:cxn>
                  <a:cxn ang="0">
                    <a:pos x="9" y="65"/>
                  </a:cxn>
                  <a:cxn ang="0">
                    <a:pos x="19" y="56"/>
                  </a:cxn>
                  <a:cxn ang="0">
                    <a:pos x="19" y="9"/>
                  </a:cxn>
                </a:cxnLst>
                <a:rect l="0" t="0" r="r" b="b"/>
                <a:pathLst>
                  <a:path w="19" h="65">
                    <a:moveTo>
                      <a:pt x="19" y="9"/>
                    </a:moveTo>
                    <a:cubicBezTo>
                      <a:pt x="19" y="4"/>
                      <a:pt x="15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61"/>
                      <a:pt x="4" y="65"/>
                      <a:pt x="9" y="65"/>
                    </a:cubicBezTo>
                    <a:cubicBezTo>
                      <a:pt x="15" y="65"/>
                      <a:pt x="19" y="61"/>
                      <a:pt x="19" y="56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black">
              <a:xfrm>
                <a:off x="8908363" y="2879240"/>
                <a:ext cx="116616" cy="227031"/>
              </a:xfrm>
              <a:custGeom>
                <a:avLst/>
                <a:gdLst/>
                <a:ahLst/>
                <a:cxnLst>
                  <a:cxn ang="0">
                    <a:pos x="20" y="10"/>
                  </a:cxn>
                  <a:cxn ang="0">
                    <a:pos x="10" y="0"/>
                  </a:cxn>
                  <a:cxn ang="0">
                    <a:pos x="0" y="10"/>
                  </a:cxn>
                  <a:cxn ang="0">
                    <a:pos x="0" y="30"/>
                  </a:cxn>
                  <a:cxn ang="0">
                    <a:pos x="10" y="39"/>
                  </a:cxn>
                  <a:cxn ang="0">
                    <a:pos x="20" y="30"/>
                  </a:cxn>
                  <a:cxn ang="0">
                    <a:pos x="20" y="10"/>
                  </a:cxn>
                </a:cxnLst>
                <a:rect l="0" t="0" r="r" b="b"/>
                <a:pathLst>
                  <a:path w="20" h="39">
                    <a:moveTo>
                      <a:pt x="20" y="10"/>
                    </a:moveTo>
                    <a:cubicBezTo>
                      <a:pt x="20" y="4"/>
                      <a:pt x="15" y="0"/>
                      <a:pt x="10" y="0"/>
                    </a:cubicBezTo>
                    <a:cubicBezTo>
                      <a:pt x="5" y="0"/>
                      <a:pt x="0" y="4"/>
                      <a:pt x="0" y="1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5"/>
                      <a:pt x="5" y="39"/>
                      <a:pt x="10" y="39"/>
                    </a:cubicBezTo>
                    <a:cubicBezTo>
                      <a:pt x="15" y="39"/>
                      <a:pt x="20" y="35"/>
                      <a:pt x="20" y="30"/>
                    </a:cubicBezTo>
                    <a:lnTo>
                      <a:pt x="20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7" name="Freeform 16"/>
              <p:cNvSpPr>
                <a:spLocks/>
              </p:cNvSpPr>
              <p:nvPr/>
            </p:nvSpPr>
            <p:spPr bwMode="black">
              <a:xfrm>
                <a:off x="9216175" y="2726981"/>
                <a:ext cx="111191" cy="379290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10" y="0"/>
                  </a:cxn>
                  <a:cxn ang="0">
                    <a:pos x="0" y="9"/>
                  </a:cxn>
                  <a:cxn ang="0">
                    <a:pos x="0" y="56"/>
                  </a:cxn>
                  <a:cxn ang="0">
                    <a:pos x="10" y="65"/>
                  </a:cxn>
                  <a:cxn ang="0">
                    <a:pos x="19" y="56"/>
                  </a:cxn>
                  <a:cxn ang="0">
                    <a:pos x="19" y="9"/>
                  </a:cxn>
                </a:cxnLst>
                <a:rect l="0" t="0" r="r" b="b"/>
                <a:pathLst>
                  <a:path w="19" h="65">
                    <a:moveTo>
                      <a:pt x="19" y="9"/>
                    </a:moveTo>
                    <a:cubicBezTo>
                      <a:pt x="19" y="4"/>
                      <a:pt x="15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61"/>
                      <a:pt x="4" y="65"/>
                      <a:pt x="10" y="65"/>
                    </a:cubicBezTo>
                    <a:cubicBezTo>
                      <a:pt x="15" y="65"/>
                      <a:pt x="19" y="61"/>
                      <a:pt x="19" y="56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8" name="Freeform 17"/>
              <p:cNvSpPr>
                <a:spLocks/>
              </p:cNvSpPr>
              <p:nvPr/>
            </p:nvSpPr>
            <p:spPr bwMode="black">
              <a:xfrm>
                <a:off x="9523987" y="2517623"/>
                <a:ext cx="111191" cy="698766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9" y="0"/>
                  </a:cxn>
                  <a:cxn ang="0">
                    <a:pos x="0" y="9"/>
                  </a:cxn>
                  <a:cxn ang="0">
                    <a:pos x="0" y="111"/>
                  </a:cxn>
                  <a:cxn ang="0">
                    <a:pos x="9" y="120"/>
                  </a:cxn>
                  <a:cxn ang="0">
                    <a:pos x="19" y="111"/>
                  </a:cxn>
                  <a:cxn ang="0">
                    <a:pos x="19" y="9"/>
                  </a:cxn>
                </a:cxnLst>
                <a:rect l="0" t="0" r="r" b="b"/>
                <a:pathLst>
                  <a:path w="19" h="120">
                    <a:moveTo>
                      <a:pt x="19" y="9"/>
                    </a:moveTo>
                    <a:cubicBezTo>
                      <a:pt x="19" y="4"/>
                      <a:pt x="15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6"/>
                      <a:pt x="4" y="120"/>
                      <a:pt x="9" y="120"/>
                    </a:cubicBezTo>
                    <a:cubicBezTo>
                      <a:pt x="15" y="120"/>
                      <a:pt x="19" y="116"/>
                      <a:pt x="19" y="111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19" name="Freeform 18"/>
              <p:cNvSpPr>
                <a:spLocks/>
              </p:cNvSpPr>
              <p:nvPr/>
            </p:nvSpPr>
            <p:spPr bwMode="black">
              <a:xfrm>
                <a:off x="9826371" y="2726981"/>
                <a:ext cx="111191" cy="379290"/>
              </a:xfrm>
              <a:custGeom>
                <a:avLst/>
                <a:gdLst/>
                <a:ahLst/>
                <a:cxnLst>
                  <a:cxn ang="0">
                    <a:pos x="19" y="9"/>
                  </a:cxn>
                  <a:cxn ang="0">
                    <a:pos x="10" y="0"/>
                  </a:cxn>
                  <a:cxn ang="0">
                    <a:pos x="0" y="9"/>
                  </a:cxn>
                  <a:cxn ang="0">
                    <a:pos x="0" y="56"/>
                  </a:cxn>
                  <a:cxn ang="0">
                    <a:pos x="10" y="65"/>
                  </a:cxn>
                  <a:cxn ang="0">
                    <a:pos x="19" y="56"/>
                  </a:cxn>
                  <a:cxn ang="0">
                    <a:pos x="19" y="9"/>
                  </a:cxn>
                </a:cxnLst>
                <a:rect l="0" t="0" r="r" b="b"/>
                <a:pathLst>
                  <a:path w="19" h="65">
                    <a:moveTo>
                      <a:pt x="19" y="9"/>
                    </a:moveTo>
                    <a:cubicBezTo>
                      <a:pt x="19" y="4"/>
                      <a:pt x="15" y="0"/>
                      <a:pt x="10" y="0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61"/>
                      <a:pt x="5" y="65"/>
                      <a:pt x="10" y="65"/>
                    </a:cubicBezTo>
                    <a:cubicBezTo>
                      <a:pt x="15" y="65"/>
                      <a:pt x="19" y="61"/>
                      <a:pt x="19" y="56"/>
                    </a:cubicBezTo>
                    <a:lnTo>
                      <a:pt x="19" y="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  <p:sp>
            <p:nvSpPr>
              <p:cNvPr id="20" name="Freeform 19"/>
              <p:cNvSpPr>
                <a:spLocks/>
              </p:cNvSpPr>
              <p:nvPr/>
            </p:nvSpPr>
            <p:spPr bwMode="black">
              <a:xfrm>
                <a:off x="10134183" y="2879240"/>
                <a:ext cx="111191" cy="227031"/>
              </a:xfrm>
              <a:custGeom>
                <a:avLst/>
                <a:gdLst/>
                <a:ahLst/>
                <a:cxnLst>
                  <a:cxn ang="0">
                    <a:pos x="19" y="10"/>
                  </a:cxn>
                  <a:cxn ang="0">
                    <a:pos x="9" y="0"/>
                  </a:cxn>
                  <a:cxn ang="0">
                    <a:pos x="0" y="10"/>
                  </a:cxn>
                  <a:cxn ang="0">
                    <a:pos x="0" y="30"/>
                  </a:cxn>
                  <a:cxn ang="0">
                    <a:pos x="9" y="39"/>
                  </a:cxn>
                  <a:cxn ang="0">
                    <a:pos x="19" y="30"/>
                  </a:cxn>
                  <a:cxn ang="0">
                    <a:pos x="19" y="10"/>
                  </a:cxn>
                </a:cxnLst>
                <a:rect l="0" t="0" r="r" b="b"/>
                <a:pathLst>
                  <a:path w="19" h="39">
                    <a:moveTo>
                      <a:pt x="19" y="10"/>
                    </a:moveTo>
                    <a:cubicBezTo>
                      <a:pt x="19" y="4"/>
                      <a:pt x="15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5"/>
                      <a:pt x="4" y="39"/>
                      <a:pt x="9" y="39"/>
                    </a:cubicBezTo>
                    <a:cubicBezTo>
                      <a:pt x="15" y="39"/>
                      <a:pt x="19" y="35"/>
                      <a:pt x="19" y="30"/>
                    </a:cubicBezTo>
                    <a:lnTo>
                      <a:pt x="19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defTabSz="909158"/>
                <a:endParaRPr lang="en-US" dirty="0">
                  <a:solidFill>
                    <a:srgbClr val="0096D6"/>
                  </a:solidFill>
                </a:endParaRPr>
              </a:p>
            </p:txBody>
          </p:sp>
        </p:grpSp>
      </p:grpSp>
      <p:cxnSp>
        <p:nvCxnSpPr>
          <p:cNvPr id="21" name="Straight Connector 20"/>
          <p:cNvCxnSpPr/>
          <p:nvPr/>
        </p:nvCxnSpPr>
        <p:spPr>
          <a:xfrm>
            <a:off x="-792479" y="3849688"/>
            <a:ext cx="13716001" cy="0"/>
          </a:xfrm>
          <a:prstGeom prst="line">
            <a:avLst/>
          </a:prstGeom>
          <a:ln w="22225">
            <a:gradFill flip="none" rotWithShape="1">
              <a:gsLst>
                <a:gs pos="0">
                  <a:schemeClr val="accent1">
                    <a:tint val="66000"/>
                    <a:satMod val="160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2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2707" y="3773515"/>
            <a:ext cx="7643446" cy="11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62278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40524"/>
            <a:ext cx="11541403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28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PDTool</a:t>
            </a:r>
            <a:r>
              <a:rPr lang="en-US" dirty="0" smtClean="0"/>
              <a:t> </a:t>
            </a:r>
            <a:r>
              <a:rPr lang="en-US" dirty="0" smtClean="0"/>
              <a:t>License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160980"/>
            <a:ext cx="10969943" cy="5087420"/>
          </a:xfrm>
        </p:spPr>
        <p:txBody>
          <a:bodyPr>
            <a:noAutofit/>
          </a:bodyPr>
          <a:lstStyle/>
          <a:p>
            <a:r>
              <a:rPr lang="en-US" sz="2200" dirty="0" smtClean="0"/>
              <a:t>(</a:t>
            </a:r>
            <a:r>
              <a:rPr lang="en-US" sz="2200" dirty="0"/>
              <a:t>c) 2014 Cisco and/or its affiliates. All rights reserved.</a:t>
            </a:r>
          </a:p>
          <a:p>
            <a:r>
              <a:rPr lang="en-US" sz="2200" dirty="0" smtClean="0"/>
              <a:t>This </a:t>
            </a:r>
            <a:r>
              <a:rPr lang="en-US" sz="2200" dirty="0"/>
              <a:t>software is released under the Eclipse Public License. The details can be found in the file LICENSE. </a:t>
            </a:r>
            <a:r>
              <a:rPr lang="en-US" sz="2200" dirty="0" smtClean="0"/>
              <a:t> Any </a:t>
            </a:r>
            <a:r>
              <a:rPr lang="en-US" sz="2200" dirty="0"/>
              <a:t>dependent libraries supplied by third parties are provided under their own open source licenses as </a:t>
            </a:r>
            <a:r>
              <a:rPr lang="en-US" sz="2200" dirty="0" smtClean="0"/>
              <a:t>described </a:t>
            </a:r>
            <a:r>
              <a:rPr lang="en-US" sz="2200" dirty="0"/>
              <a:t>in their own LICENSE files, generally named .LICENSE.txt. The libraries supplied by Cisco as </a:t>
            </a:r>
            <a:r>
              <a:rPr lang="en-US" sz="2200" dirty="0" smtClean="0"/>
              <a:t>part </a:t>
            </a:r>
            <a:r>
              <a:rPr lang="en-US" sz="2200" dirty="0"/>
              <a:t>of the Composite Information Server/Cisco Data Virtualization Server, particularly csadmin-XXXX.jar, </a:t>
            </a:r>
            <a:r>
              <a:rPr lang="en-US" sz="2200" dirty="0" smtClean="0"/>
              <a:t>csarchive-XXXX.jar</a:t>
            </a:r>
            <a:r>
              <a:rPr lang="en-US" sz="2200" dirty="0"/>
              <a:t>, csbase-XXXX.jar, csclient-XXXX.jar, cscommon-XXXX.jar, csext-XXXX.jar, csjdbc-XXXX.jar, </a:t>
            </a:r>
            <a:r>
              <a:rPr lang="en-US" sz="2200" dirty="0" smtClean="0"/>
              <a:t>csserverutil-XXXX.jar</a:t>
            </a:r>
            <a:r>
              <a:rPr lang="en-US" sz="2200" dirty="0"/>
              <a:t>, csserver-XXXX.jar, cswebapi-XXXX.jar, and customproc-XXXX.jar (where -XXXX is an </a:t>
            </a:r>
            <a:r>
              <a:rPr lang="en-US" sz="2200" dirty="0" smtClean="0"/>
              <a:t>optional </a:t>
            </a:r>
            <a:r>
              <a:rPr lang="en-US" sz="2200" dirty="0"/>
              <a:t>version number) are provided as a convenience, but are covered under the licensing for the </a:t>
            </a:r>
            <a:r>
              <a:rPr lang="en-US" sz="2200" dirty="0" smtClean="0"/>
              <a:t>Composite </a:t>
            </a:r>
            <a:r>
              <a:rPr lang="en-US" sz="2200" dirty="0"/>
              <a:t>Information Server/Cisco Data Virtualization Server. They cannot be used in any way except </a:t>
            </a:r>
            <a:r>
              <a:rPr lang="en-US" sz="2200" dirty="0" smtClean="0"/>
              <a:t>through </a:t>
            </a:r>
            <a:r>
              <a:rPr lang="en-US" sz="2200" dirty="0"/>
              <a:t>a valid license for that product.</a:t>
            </a:r>
          </a:p>
          <a:p>
            <a:r>
              <a:rPr lang="en-US" sz="2200" dirty="0" smtClean="0"/>
              <a:t>This </a:t>
            </a:r>
            <a:r>
              <a:rPr lang="en-US" sz="2200" dirty="0"/>
              <a:t>software is released AS-IS!. Support for this software is not covered by standard maintenance agreements with Cisco. </a:t>
            </a:r>
            <a:r>
              <a:rPr lang="en-US" sz="2200" dirty="0" smtClean="0"/>
              <a:t> Any </a:t>
            </a:r>
            <a:r>
              <a:rPr lang="en-US" sz="2200" dirty="0"/>
              <a:t>support for this software by Cisco would be covered by paid consulting agreements, and would be billable work.</a:t>
            </a:r>
            <a:endParaRPr lang="en-US" sz="22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2920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5514" y="2357120"/>
            <a:ext cx="5194886" cy="1100705"/>
          </a:xfrm>
        </p:spPr>
        <p:txBody>
          <a:bodyPr/>
          <a:lstStyle/>
          <a:p>
            <a:pPr algn="ctr"/>
            <a:r>
              <a:rPr lang="en-US" sz="4800" dirty="0" smtClean="0"/>
              <a:t>Version Control for Multi-Tenants</a:t>
            </a:r>
            <a:endParaRPr lang="en-US" sz="48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832" y="4049486"/>
            <a:ext cx="10360501" cy="979713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>
            <a:lvl1pPr marL="0" algn="l" defTabSz="914400" rtl="0" eaLnBrk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sz="2400" dirty="0" smtClean="0">
                <a:solidFill>
                  <a:schemeClr val="bg1"/>
                </a:solidFill>
              </a:rPr>
              <a:t> A multi-tenant environment contains multiple groups or organizations sharing the Cisco Information Server infrastructure.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834362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13061" y="942392"/>
            <a:ext cx="12153345" cy="56437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34" charset="-128"/>
              </a:rPr>
              <a:t>Multi-Tenant VCS Topology</a:t>
            </a: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5586546" y="6477000"/>
            <a:ext cx="835866" cy="1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E6323E56-2513-4D34-BA07-E7D66AC06828}" type="slidenum">
              <a:rPr lang="en-US" sz="800">
                <a:solidFill>
                  <a:schemeClr val="tx1"/>
                </a:solidFill>
              </a:rPr>
              <a:pPr/>
              <a:t>5</a:t>
            </a:fld>
            <a:endParaRPr lang="en-US" sz="800">
              <a:solidFill>
                <a:schemeClr val="tx1"/>
              </a:solidFill>
            </a:endParaRPr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876" y="2079625"/>
            <a:ext cx="992459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84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359" y="2273300"/>
            <a:ext cx="628486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846" name="Content Placeholder 19"/>
          <p:cNvSpPr>
            <a:spLocks noGrp="1"/>
          </p:cNvSpPr>
          <p:nvPr>
            <p:ph idx="1"/>
          </p:nvPr>
        </p:nvSpPr>
        <p:spPr>
          <a:xfrm>
            <a:off x="2528759" y="1371601"/>
            <a:ext cx="8373468" cy="355482"/>
          </a:xfrm>
        </p:spPr>
        <p:txBody>
          <a:bodyPr>
            <a:spAutoFit/>
          </a:bodyPr>
          <a:lstStyle/>
          <a:p>
            <a:pPr algn="ctr" eaLnBrk="1" hangingPunct="1">
              <a:buFont typeface="Wingdings" pitchFamily="2" charset="2"/>
              <a:buNone/>
            </a:pPr>
            <a:r>
              <a:rPr lang="en-US" sz="1800" b="1" smtClean="0">
                <a:solidFill>
                  <a:srgbClr val="000000"/>
                </a:solidFill>
                <a:ea typeface="ＭＳ Ｐゴシック" pitchFamily="34" charset="-128"/>
              </a:rPr>
              <a:t>Multi-Tenant VCS Topology</a:t>
            </a:r>
            <a:endParaRPr lang="en-US" sz="1800" b="1" dirty="0" smtClean="0">
              <a:solidFill>
                <a:srgbClr val="000000"/>
              </a:solidFill>
              <a:ea typeface="ＭＳ Ｐゴシック" pitchFamily="34" charset="-128"/>
            </a:endParaRPr>
          </a:p>
        </p:txBody>
      </p:sp>
      <p:sp>
        <p:nvSpPr>
          <p:cNvPr id="35847" name="TextBox 20"/>
          <p:cNvSpPr txBox="1">
            <a:spLocks noChangeArrowheads="1"/>
          </p:cNvSpPr>
          <p:nvPr/>
        </p:nvSpPr>
        <p:spPr bwMode="auto">
          <a:xfrm>
            <a:off x="6022465" y="1887537"/>
            <a:ext cx="157439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rgbClr val="000000"/>
                </a:solidFill>
              </a:rPr>
              <a:t>CIS Studio Resource Definition</a:t>
            </a:r>
          </a:p>
        </p:txBody>
      </p:sp>
      <p:sp>
        <p:nvSpPr>
          <p:cNvPr id="35848" name="TextBox 21"/>
          <p:cNvSpPr txBox="1">
            <a:spLocks noChangeArrowheads="1"/>
          </p:cNvSpPr>
          <p:nvPr/>
        </p:nvSpPr>
        <p:spPr bwMode="auto">
          <a:xfrm>
            <a:off x="4909388" y="2765426"/>
            <a:ext cx="15384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1200" dirty="0">
                <a:solidFill>
                  <a:srgbClr val="000000"/>
                </a:solidFill>
              </a:rPr>
              <a:t>CIS </a:t>
            </a:r>
            <a:r>
              <a:rPr lang="en-US" sz="1200" dirty="0" smtClean="0">
                <a:solidFill>
                  <a:srgbClr val="000000"/>
                </a:solidFill>
              </a:rPr>
              <a:t>Studio (</a:t>
            </a:r>
            <a:r>
              <a:rPr lang="en-US" sz="1200" b="1" dirty="0" smtClean="0">
                <a:solidFill>
                  <a:srgbClr val="000000"/>
                </a:solidFill>
              </a:rPr>
              <a:t>Tenant1</a:t>
            </a:r>
            <a:r>
              <a:rPr lang="en-US" sz="1200" dirty="0" smtClean="0">
                <a:solidFill>
                  <a:srgbClr val="000000"/>
                </a:solidFill>
              </a:rPr>
              <a:t>)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5851" name="TextBox 25"/>
          <p:cNvSpPr txBox="1">
            <a:spLocks noChangeArrowheads="1"/>
          </p:cNvSpPr>
          <p:nvPr/>
        </p:nvSpPr>
        <p:spPr bwMode="auto">
          <a:xfrm>
            <a:off x="3370971" y="2339976"/>
            <a:ext cx="121888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>
                <a:solidFill>
                  <a:srgbClr val="000000"/>
                </a:solidFill>
              </a:rPr>
              <a:t>Read</a:t>
            </a:r>
          </a:p>
        </p:txBody>
      </p:sp>
      <p:sp>
        <p:nvSpPr>
          <p:cNvPr id="35852" name="TextBox 26"/>
          <p:cNvSpPr txBox="1">
            <a:spLocks noChangeArrowheads="1"/>
          </p:cNvSpPr>
          <p:nvPr/>
        </p:nvSpPr>
        <p:spPr bwMode="auto">
          <a:xfrm>
            <a:off x="3370971" y="2470151"/>
            <a:ext cx="121888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>
                <a:solidFill>
                  <a:srgbClr val="000000"/>
                </a:solidFill>
              </a:rPr>
              <a:t>Write</a:t>
            </a:r>
          </a:p>
        </p:txBody>
      </p:sp>
      <p:cxnSp>
        <p:nvCxnSpPr>
          <p:cNvPr id="35854" name="Straight Arrow Connector 12"/>
          <p:cNvCxnSpPr>
            <a:cxnSpLocks noChangeShapeType="1"/>
          </p:cNvCxnSpPr>
          <p:nvPr/>
        </p:nvCxnSpPr>
        <p:spPr bwMode="auto">
          <a:xfrm flipH="1">
            <a:off x="2530874" y="2479675"/>
            <a:ext cx="1117309" cy="419100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 type="arrow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855" name="Straight Arrow Connector 34"/>
          <p:cNvCxnSpPr>
            <a:cxnSpLocks noChangeShapeType="1"/>
          </p:cNvCxnSpPr>
          <p:nvPr/>
        </p:nvCxnSpPr>
        <p:spPr bwMode="auto">
          <a:xfrm flipH="1">
            <a:off x="2558384" y="2633662"/>
            <a:ext cx="1089800" cy="382588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856" name="Straight Arrow Connector 29"/>
          <p:cNvCxnSpPr>
            <a:cxnSpLocks noChangeShapeType="1"/>
          </p:cNvCxnSpPr>
          <p:nvPr/>
        </p:nvCxnSpPr>
        <p:spPr bwMode="auto">
          <a:xfrm>
            <a:off x="3066250" y="2633662"/>
            <a:ext cx="1218883" cy="914400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5857" name="Group 23"/>
          <p:cNvGrpSpPr>
            <a:grpSpLocks/>
          </p:cNvGrpSpPr>
          <p:nvPr/>
        </p:nvGrpSpPr>
        <p:grpSpPr bwMode="auto">
          <a:xfrm>
            <a:off x="4338036" y="2470151"/>
            <a:ext cx="761802" cy="115887"/>
            <a:chOff x="2782888" y="2633663"/>
            <a:chExt cx="571500" cy="115887"/>
          </a:xfrm>
        </p:grpSpPr>
        <p:cxnSp>
          <p:nvCxnSpPr>
            <p:cNvPr id="35894" name="Straight Arrow Connector 37"/>
            <p:cNvCxnSpPr>
              <a:cxnSpLocks noChangeShapeType="1"/>
            </p:cNvCxnSpPr>
            <p:nvPr/>
          </p:nvCxnSpPr>
          <p:spPr bwMode="auto">
            <a:xfrm flipH="1">
              <a:off x="2782888" y="2633663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895" name="Straight Arrow Connector 38"/>
            <p:cNvCxnSpPr>
              <a:cxnSpLocks noChangeShapeType="1"/>
            </p:cNvCxnSpPr>
            <p:nvPr/>
          </p:nvCxnSpPr>
          <p:spPr bwMode="auto">
            <a:xfrm flipH="1">
              <a:off x="2782888" y="2749550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35861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586" y="5018087"/>
            <a:ext cx="992457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86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067" y="5211763"/>
            <a:ext cx="628487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863" name="TextBox 59"/>
          <p:cNvSpPr txBox="1">
            <a:spLocks noChangeArrowheads="1"/>
          </p:cNvSpPr>
          <p:nvPr/>
        </p:nvSpPr>
        <p:spPr bwMode="auto">
          <a:xfrm>
            <a:off x="6181174" y="4826001"/>
            <a:ext cx="157439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rgbClr val="000000"/>
                </a:solidFill>
              </a:rPr>
              <a:t>CIS Studio Resource Definition</a:t>
            </a:r>
          </a:p>
        </p:txBody>
      </p:sp>
      <p:sp>
        <p:nvSpPr>
          <p:cNvPr id="35864" name="TextBox 60"/>
          <p:cNvSpPr txBox="1">
            <a:spLocks noChangeArrowheads="1"/>
          </p:cNvSpPr>
          <p:nvPr/>
        </p:nvSpPr>
        <p:spPr bwMode="auto">
          <a:xfrm>
            <a:off x="4909388" y="5703888"/>
            <a:ext cx="153841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1400" dirty="0">
                <a:solidFill>
                  <a:srgbClr val="000000"/>
                </a:solidFill>
              </a:rPr>
              <a:t>CIS </a:t>
            </a:r>
            <a:r>
              <a:rPr lang="en-US" sz="1200" dirty="0" smtClean="0">
                <a:solidFill>
                  <a:srgbClr val="000000"/>
                </a:solidFill>
              </a:rPr>
              <a:t>Studio (</a:t>
            </a:r>
            <a:r>
              <a:rPr lang="en-US" sz="1200" b="1" dirty="0" smtClean="0">
                <a:solidFill>
                  <a:srgbClr val="000000"/>
                </a:solidFill>
              </a:rPr>
              <a:t>Tenant 3</a:t>
            </a:r>
            <a:r>
              <a:rPr lang="en-US" sz="1200" dirty="0" smtClean="0">
                <a:solidFill>
                  <a:srgbClr val="000000"/>
                </a:solidFill>
              </a:rPr>
              <a:t>)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5865" name="TextBox 63"/>
          <p:cNvSpPr txBox="1">
            <a:spLocks noChangeArrowheads="1"/>
          </p:cNvSpPr>
          <p:nvPr/>
        </p:nvSpPr>
        <p:spPr bwMode="auto">
          <a:xfrm>
            <a:off x="3529680" y="5278437"/>
            <a:ext cx="121888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rgbClr val="000000"/>
                </a:solidFill>
              </a:rPr>
              <a:t>Read</a:t>
            </a:r>
          </a:p>
        </p:txBody>
      </p:sp>
      <p:sp>
        <p:nvSpPr>
          <p:cNvPr id="35866" name="TextBox 64"/>
          <p:cNvSpPr txBox="1">
            <a:spLocks noChangeArrowheads="1"/>
          </p:cNvSpPr>
          <p:nvPr/>
        </p:nvSpPr>
        <p:spPr bwMode="auto">
          <a:xfrm>
            <a:off x="3519099" y="5438776"/>
            <a:ext cx="121888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rgbClr val="000000"/>
                </a:solidFill>
              </a:rPr>
              <a:t>Write</a:t>
            </a:r>
          </a:p>
        </p:txBody>
      </p:sp>
      <p:cxnSp>
        <p:nvCxnSpPr>
          <p:cNvPr id="35867" name="Straight Arrow Connector 65"/>
          <p:cNvCxnSpPr>
            <a:cxnSpLocks noChangeShapeType="1"/>
          </p:cNvCxnSpPr>
          <p:nvPr/>
        </p:nvCxnSpPr>
        <p:spPr bwMode="auto">
          <a:xfrm flipH="1">
            <a:off x="2717092" y="5418137"/>
            <a:ext cx="1015735" cy="382588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868" name="Straight Arrow Connector 66"/>
          <p:cNvCxnSpPr>
            <a:cxnSpLocks noChangeShapeType="1"/>
          </p:cNvCxnSpPr>
          <p:nvPr/>
        </p:nvCxnSpPr>
        <p:spPr bwMode="auto">
          <a:xfrm flipH="1" flipV="1">
            <a:off x="2456810" y="4484687"/>
            <a:ext cx="1377592" cy="933450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 type="arrow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869" name="Straight Arrow Connector 67"/>
          <p:cNvCxnSpPr>
            <a:cxnSpLocks noChangeShapeType="1"/>
          </p:cNvCxnSpPr>
          <p:nvPr/>
        </p:nvCxnSpPr>
        <p:spPr bwMode="auto">
          <a:xfrm flipH="1" flipV="1">
            <a:off x="2456810" y="4616450"/>
            <a:ext cx="1377592" cy="931862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870" name="Straight Arrow Connector 68"/>
          <p:cNvCxnSpPr>
            <a:cxnSpLocks noChangeShapeType="1"/>
          </p:cNvCxnSpPr>
          <p:nvPr/>
        </p:nvCxnSpPr>
        <p:spPr bwMode="auto">
          <a:xfrm>
            <a:off x="3036626" y="5572125"/>
            <a:ext cx="1218883" cy="914400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5871" name="Group 25"/>
          <p:cNvGrpSpPr>
            <a:grpSpLocks/>
          </p:cNvGrpSpPr>
          <p:nvPr/>
        </p:nvGrpSpPr>
        <p:grpSpPr bwMode="auto">
          <a:xfrm>
            <a:off x="4494629" y="5418137"/>
            <a:ext cx="787195" cy="90488"/>
            <a:chOff x="2900363" y="5581650"/>
            <a:chExt cx="590550" cy="90488"/>
          </a:xfrm>
        </p:grpSpPr>
        <p:cxnSp>
          <p:nvCxnSpPr>
            <p:cNvPr id="35890" name="Straight Arrow Connector 69"/>
            <p:cNvCxnSpPr>
              <a:cxnSpLocks noChangeShapeType="1"/>
            </p:cNvCxnSpPr>
            <p:nvPr/>
          </p:nvCxnSpPr>
          <p:spPr bwMode="auto">
            <a:xfrm flipH="1">
              <a:off x="2900363" y="5581650"/>
              <a:ext cx="59055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891" name="Straight Arrow Connector 70"/>
            <p:cNvCxnSpPr>
              <a:cxnSpLocks noChangeShapeType="1"/>
            </p:cNvCxnSpPr>
            <p:nvPr/>
          </p:nvCxnSpPr>
          <p:spPr bwMode="auto">
            <a:xfrm flipH="1">
              <a:off x="2900363" y="5672138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358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947" y="3448050"/>
            <a:ext cx="990342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873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431" y="3641725"/>
            <a:ext cx="628486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874" name="TextBox 85"/>
          <p:cNvSpPr txBox="1">
            <a:spLocks noChangeArrowheads="1"/>
          </p:cNvSpPr>
          <p:nvPr/>
        </p:nvSpPr>
        <p:spPr bwMode="auto">
          <a:xfrm>
            <a:off x="6003420" y="3255962"/>
            <a:ext cx="157439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rgbClr val="000000"/>
                </a:solidFill>
              </a:rPr>
              <a:t>CIS Studio Resource Definition</a:t>
            </a:r>
          </a:p>
        </p:txBody>
      </p:sp>
      <p:sp>
        <p:nvSpPr>
          <p:cNvPr id="35875" name="TextBox 86"/>
          <p:cNvSpPr txBox="1">
            <a:spLocks noChangeArrowheads="1"/>
          </p:cNvSpPr>
          <p:nvPr/>
        </p:nvSpPr>
        <p:spPr bwMode="auto">
          <a:xfrm>
            <a:off x="4909388" y="4133851"/>
            <a:ext cx="12929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bg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US" sz="1200" dirty="0">
                <a:solidFill>
                  <a:srgbClr val="000000"/>
                </a:solidFill>
              </a:rPr>
              <a:t>CIS </a:t>
            </a:r>
            <a:r>
              <a:rPr lang="en-US" sz="1200" dirty="0" smtClean="0">
                <a:solidFill>
                  <a:srgbClr val="000000"/>
                </a:solidFill>
              </a:rPr>
              <a:t>Studio (</a:t>
            </a:r>
            <a:r>
              <a:rPr lang="en-US" sz="1200" b="1" dirty="0" smtClean="0">
                <a:solidFill>
                  <a:srgbClr val="000000"/>
                </a:solidFill>
              </a:rPr>
              <a:t>Tenant 2</a:t>
            </a:r>
            <a:r>
              <a:rPr lang="en-US" sz="1200" dirty="0" smtClean="0">
                <a:solidFill>
                  <a:srgbClr val="000000"/>
                </a:solidFill>
              </a:rPr>
              <a:t>)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5876" name="Straight Arrow Connector 91"/>
          <p:cNvCxnSpPr>
            <a:cxnSpLocks noChangeShapeType="1"/>
          </p:cNvCxnSpPr>
          <p:nvPr/>
        </p:nvCxnSpPr>
        <p:spPr bwMode="auto">
          <a:xfrm flipH="1">
            <a:off x="2541454" y="3848101"/>
            <a:ext cx="1015735" cy="382587"/>
          </a:xfrm>
          <a:prstGeom prst="straightConnector1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5878" name="Group 18"/>
          <p:cNvGrpSpPr>
            <a:grpSpLocks/>
          </p:cNvGrpSpPr>
          <p:nvPr/>
        </p:nvGrpSpPr>
        <p:grpSpPr bwMode="auto">
          <a:xfrm>
            <a:off x="2812317" y="3708401"/>
            <a:ext cx="2287521" cy="384175"/>
            <a:chOff x="1638300" y="3871913"/>
            <a:chExt cx="1716088" cy="384175"/>
          </a:xfrm>
        </p:grpSpPr>
        <p:sp>
          <p:nvSpPr>
            <p:cNvPr id="35882" name="TextBox 89"/>
            <p:cNvSpPr txBox="1">
              <a:spLocks noChangeArrowheads="1"/>
            </p:cNvSpPr>
            <p:nvPr/>
          </p:nvSpPr>
          <p:spPr bwMode="auto">
            <a:xfrm>
              <a:off x="2044700" y="3871913"/>
              <a:ext cx="914400" cy="2301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900" dirty="0">
                  <a:solidFill>
                    <a:srgbClr val="000000"/>
                  </a:solidFill>
                </a:rPr>
                <a:t>Read</a:t>
              </a:r>
            </a:p>
          </p:txBody>
        </p:sp>
        <p:sp>
          <p:nvSpPr>
            <p:cNvPr id="35883" name="TextBox 90"/>
            <p:cNvSpPr txBox="1">
              <a:spLocks noChangeArrowheads="1"/>
            </p:cNvSpPr>
            <p:nvPr/>
          </p:nvSpPr>
          <p:spPr bwMode="auto">
            <a:xfrm>
              <a:off x="2209800" y="4025900"/>
              <a:ext cx="588963" cy="230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900">
                  <a:solidFill>
                    <a:srgbClr val="000000"/>
                  </a:solidFill>
                </a:rPr>
                <a:t>Write</a:t>
              </a:r>
            </a:p>
          </p:txBody>
        </p:sp>
        <p:cxnSp>
          <p:nvCxnSpPr>
            <p:cNvPr id="35884" name="Straight Arrow Connector 94"/>
            <p:cNvCxnSpPr>
              <a:cxnSpLocks noChangeShapeType="1"/>
            </p:cNvCxnSpPr>
            <p:nvPr/>
          </p:nvCxnSpPr>
          <p:spPr bwMode="auto">
            <a:xfrm flipH="1">
              <a:off x="2782888" y="4040188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885" name="Straight Arrow Connector 95"/>
            <p:cNvCxnSpPr>
              <a:cxnSpLocks noChangeShapeType="1"/>
            </p:cNvCxnSpPr>
            <p:nvPr/>
          </p:nvCxnSpPr>
          <p:spPr bwMode="auto">
            <a:xfrm flipH="1">
              <a:off x="2781300" y="4135438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886" name="Straight Arrow Connector 94"/>
            <p:cNvCxnSpPr>
              <a:cxnSpLocks noChangeShapeType="1"/>
            </p:cNvCxnSpPr>
            <p:nvPr/>
          </p:nvCxnSpPr>
          <p:spPr bwMode="auto">
            <a:xfrm flipH="1">
              <a:off x="1676400" y="4016830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5887" name="Straight Arrow Connector 95"/>
            <p:cNvCxnSpPr>
              <a:cxnSpLocks noChangeShapeType="1"/>
            </p:cNvCxnSpPr>
            <p:nvPr/>
          </p:nvCxnSpPr>
          <p:spPr bwMode="auto">
            <a:xfrm flipH="1">
              <a:off x="1638300" y="4114800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5879" name="Group 6"/>
          <p:cNvGrpSpPr>
            <a:grpSpLocks/>
          </p:cNvGrpSpPr>
          <p:nvPr/>
        </p:nvGrpSpPr>
        <p:grpSpPr bwMode="auto">
          <a:xfrm>
            <a:off x="10349922" y="3271838"/>
            <a:ext cx="1838904" cy="1474446"/>
            <a:chOff x="2997517" y="4405312"/>
            <a:chExt cx="1503046" cy="1684825"/>
          </a:xfrm>
        </p:grpSpPr>
        <p:pic>
          <p:nvPicPr>
            <p:cNvPr id="35880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5137" y="4405312"/>
              <a:ext cx="1371600" cy="106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5881" name="TextBox 5"/>
            <p:cNvSpPr txBox="1">
              <a:spLocks noChangeArrowheads="1"/>
            </p:cNvSpPr>
            <p:nvPr/>
          </p:nvSpPr>
          <p:spPr bwMode="auto">
            <a:xfrm>
              <a:off x="2997517" y="5562600"/>
              <a:ext cx="1503046" cy="5275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1200" dirty="0">
                  <a:solidFill>
                    <a:srgbClr val="000000"/>
                  </a:solidFill>
                </a:rPr>
                <a:t>VCS Repository</a:t>
              </a:r>
            </a:p>
            <a:p>
              <a:pPr algn="ctr" eaLnBrk="1" hangingPunct="1"/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56" name="Group 32"/>
          <p:cNvGrpSpPr>
            <a:grpSpLocks/>
          </p:cNvGrpSpPr>
          <p:nvPr/>
        </p:nvGrpSpPr>
        <p:grpSpPr bwMode="auto">
          <a:xfrm>
            <a:off x="8170323" y="3886201"/>
            <a:ext cx="1225230" cy="377825"/>
            <a:chOff x="5772626" y="3987461"/>
            <a:chExt cx="919877" cy="377476"/>
          </a:xfrm>
        </p:grpSpPr>
        <p:sp>
          <p:nvSpPr>
            <p:cNvPr id="57" name="TextBox 87"/>
            <p:cNvSpPr txBox="1">
              <a:spLocks noChangeArrowheads="1"/>
            </p:cNvSpPr>
            <p:nvPr/>
          </p:nvSpPr>
          <p:spPr bwMode="auto">
            <a:xfrm>
              <a:off x="5772626" y="3987461"/>
              <a:ext cx="914400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900">
                  <a:solidFill>
                    <a:srgbClr val="000000"/>
                  </a:solidFill>
                </a:rPr>
                <a:t>Check In</a:t>
              </a:r>
            </a:p>
          </p:txBody>
        </p:sp>
        <p:sp>
          <p:nvSpPr>
            <p:cNvPr id="58" name="TextBox 88"/>
            <p:cNvSpPr txBox="1">
              <a:spLocks noChangeArrowheads="1"/>
            </p:cNvSpPr>
            <p:nvPr/>
          </p:nvSpPr>
          <p:spPr bwMode="auto">
            <a:xfrm>
              <a:off x="5778103" y="4134105"/>
              <a:ext cx="914400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900" dirty="0">
                  <a:solidFill>
                    <a:srgbClr val="000000"/>
                  </a:solidFill>
                </a:rPr>
                <a:t>Check Out</a:t>
              </a:r>
            </a:p>
          </p:txBody>
        </p:sp>
      </p:grpSp>
      <p:grpSp>
        <p:nvGrpSpPr>
          <p:cNvPr id="59" name="Group 87"/>
          <p:cNvGrpSpPr>
            <a:grpSpLocks/>
          </p:cNvGrpSpPr>
          <p:nvPr/>
        </p:nvGrpSpPr>
        <p:grpSpPr bwMode="auto">
          <a:xfrm>
            <a:off x="7448726" y="3976688"/>
            <a:ext cx="761802" cy="138112"/>
            <a:chOff x="5286375" y="2590800"/>
            <a:chExt cx="571500" cy="138113"/>
          </a:xfrm>
        </p:grpSpPr>
        <p:cxnSp>
          <p:nvCxnSpPr>
            <p:cNvPr id="60" name="Straight Arrow Connector 47"/>
            <p:cNvCxnSpPr>
              <a:cxnSpLocks noChangeShapeType="1"/>
            </p:cNvCxnSpPr>
            <p:nvPr/>
          </p:nvCxnSpPr>
          <p:spPr bwMode="auto">
            <a:xfrm flipH="1">
              <a:off x="5295902" y="2590800"/>
              <a:ext cx="561973" cy="1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48"/>
            <p:cNvCxnSpPr>
              <a:cxnSpLocks noChangeShapeType="1"/>
            </p:cNvCxnSpPr>
            <p:nvPr/>
          </p:nvCxnSpPr>
          <p:spPr bwMode="auto">
            <a:xfrm flipH="1">
              <a:off x="5286375" y="2728913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pic>
        <p:nvPicPr>
          <p:cNvPr id="7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" y="1782791"/>
            <a:ext cx="2329543" cy="3686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2" name="Group 93"/>
          <p:cNvGrpSpPr>
            <a:grpSpLocks/>
          </p:cNvGrpSpPr>
          <p:nvPr/>
        </p:nvGrpSpPr>
        <p:grpSpPr bwMode="auto">
          <a:xfrm>
            <a:off x="9327837" y="3976688"/>
            <a:ext cx="761802" cy="138112"/>
            <a:chOff x="5286375" y="2590800"/>
            <a:chExt cx="571500" cy="138113"/>
          </a:xfrm>
        </p:grpSpPr>
        <p:cxnSp>
          <p:nvCxnSpPr>
            <p:cNvPr id="63" name="Straight Arrow Connector 47"/>
            <p:cNvCxnSpPr>
              <a:cxnSpLocks noChangeShapeType="1"/>
            </p:cNvCxnSpPr>
            <p:nvPr/>
          </p:nvCxnSpPr>
          <p:spPr bwMode="auto">
            <a:xfrm flipH="1">
              <a:off x="5295902" y="2590800"/>
              <a:ext cx="561973" cy="1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 type="arrow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48"/>
            <p:cNvCxnSpPr>
              <a:cxnSpLocks noChangeShapeType="1"/>
            </p:cNvCxnSpPr>
            <p:nvPr/>
          </p:nvCxnSpPr>
          <p:spPr bwMode="auto">
            <a:xfrm flipH="1">
              <a:off x="5286375" y="2728913"/>
              <a:ext cx="57150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5877" name="Group 68"/>
          <p:cNvGrpSpPr>
            <a:grpSpLocks/>
          </p:cNvGrpSpPr>
          <p:nvPr/>
        </p:nvGrpSpPr>
        <p:grpSpPr bwMode="auto">
          <a:xfrm>
            <a:off x="1828324" y="3200401"/>
            <a:ext cx="1625177" cy="1184971"/>
            <a:chOff x="6542088" y="2666206"/>
            <a:chExt cx="1458912" cy="1068098"/>
          </a:xfrm>
        </p:grpSpPr>
        <p:pic>
          <p:nvPicPr>
            <p:cNvPr id="35888" name="Picture 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1800" y="2666206"/>
              <a:ext cx="628650" cy="8325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5889" name="TextBox 21"/>
            <p:cNvSpPr txBox="1">
              <a:spLocks noChangeArrowheads="1"/>
            </p:cNvSpPr>
            <p:nvPr/>
          </p:nvSpPr>
          <p:spPr bwMode="auto">
            <a:xfrm>
              <a:off x="6542088" y="3484625"/>
              <a:ext cx="1458912" cy="2496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bg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algn="ctr" eaLnBrk="1" hangingPunct="1"/>
              <a:r>
                <a:rPr lang="en-US" sz="1200" dirty="0">
                  <a:solidFill>
                    <a:srgbClr val="000000"/>
                  </a:solidFill>
                </a:rPr>
                <a:t>CIS Repository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481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Version Control with Multi-Tenants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09441" y="1219200"/>
            <a:ext cx="11173090" cy="4953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>
                <a:ea typeface="ＭＳ Ｐゴシック" pitchFamily="34" charset="-128"/>
              </a:rPr>
              <a:t>Requirement</a:t>
            </a:r>
          </a:p>
          <a:p>
            <a:pPr lvl="1"/>
            <a:r>
              <a:rPr lang="en-US" sz="2400" dirty="0" smtClean="0">
                <a:ea typeface="ＭＳ Ｐゴシック" pitchFamily="34" charset="-128"/>
              </a:rPr>
              <a:t>Need to configure VCS integration for a single tenant and not the entire Composite repository.</a:t>
            </a:r>
          </a:p>
          <a:p>
            <a:r>
              <a:rPr lang="en-US" sz="2800" dirty="0" smtClean="0">
                <a:ea typeface="ＭＳ Ｐゴシック" pitchFamily="34" charset="-128"/>
              </a:rPr>
              <a:t>How </a:t>
            </a:r>
            <a:r>
              <a:rPr lang="en-US" sz="2800" dirty="0" err="1" smtClean="0">
                <a:ea typeface="ＭＳ Ｐゴシック" pitchFamily="34" charset="-128"/>
              </a:rPr>
              <a:t>PDTool</a:t>
            </a:r>
            <a:r>
              <a:rPr lang="en-US" sz="2800" dirty="0" smtClean="0">
                <a:ea typeface="ＭＳ Ｐゴシック" pitchFamily="34" charset="-128"/>
              </a:rPr>
              <a:t> works with Version Control</a:t>
            </a:r>
            <a:endParaRPr lang="en-US" sz="2800" dirty="0">
              <a:ea typeface="ＭＳ Ｐゴシック" pitchFamily="34" charset="-128"/>
            </a:endParaRPr>
          </a:p>
          <a:p>
            <a:pPr lvl="1"/>
            <a:r>
              <a:rPr lang="en-US" sz="2400" dirty="0">
                <a:ea typeface="ＭＳ Ｐゴシック" pitchFamily="34" charset="-128"/>
              </a:rPr>
              <a:t>VCS integration is configured at the Composite Server level.</a:t>
            </a:r>
          </a:p>
          <a:p>
            <a:pPr lvl="1"/>
            <a:r>
              <a:rPr lang="en-US" sz="2400" dirty="0">
                <a:ea typeface="ＭＳ Ｐゴシック" pitchFamily="34" charset="-128"/>
              </a:rPr>
              <a:t>All </a:t>
            </a:r>
            <a:r>
              <a:rPr lang="en-US" sz="2400" dirty="0" smtClean="0">
                <a:ea typeface="ＭＳ Ｐゴシック" pitchFamily="34" charset="-128"/>
              </a:rPr>
              <a:t>Composite base </a:t>
            </a:r>
            <a:r>
              <a:rPr lang="en-US" sz="2400" dirty="0">
                <a:ea typeface="ＭＳ Ｐゴシック" pitchFamily="34" charset="-128"/>
              </a:rPr>
              <a:t>folders must get checked in</a:t>
            </a:r>
            <a:r>
              <a:rPr lang="en-US" sz="2400" dirty="0" smtClean="0">
                <a:ea typeface="ＭＳ Ｐゴシック" pitchFamily="34" charset="-128"/>
              </a:rPr>
              <a:t>.</a:t>
            </a:r>
          </a:p>
          <a:p>
            <a:pPr lvl="1"/>
            <a:r>
              <a:rPr lang="en-US" sz="2400" dirty="0" smtClean="0">
                <a:ea typeface="ＭＳ Ｐゴシック" pitchFamily="34" charset="-128"/>
              </a:rPr>
              <a:t>Invalid results will occur if intermediate folders are not checked in.</a:t>
            </a:r>
            <a:endParaRPr lang="en-US" sz="2400" dirty="0">
              <a:ea typeface="ＭＳ Ｐゴシック" pitchFamily="34" charset="-128"/>
            </a:endParaRPr>
          </a:p>
          <a:p>
            <a:pPr lvl="1"/>
            <a:r>
              <a:rPr lang="en-US" sz="2400" dirty="0">
                <a:ea typeface="ＭＳ Ｐゴシック" pitchFamily="34" charset="-128"/>
              </a:rPr>
              <a:t>The initial check-in must be done at Composite root folder “/” </a:t>
            </a:r>
            <a:r>
              <a:rPr lang="en-US" sz="2400" dirty="0" smtClean="0">
                <a:ea typeface="ＭＳ Ｐゴシック" pitchFamily="34" charset="-128"/>
              </a:rPr>
              <a:t>of the Composite repository.</a:t>
            </a:r>
          </a:p>
          <a:p>
            <a:pPr lvl="2"/>
            <a:r>
              <a:rPr lang="en-US" sz="2000" dirty="0" smtClean="0">
                <a:ea typeface="ＭＳ Ｐゴシック" pitchFamily="34" charset="-128"/>
              </a:rPr>
              <a:t>This insures that all required folders get checked in.</a:t>
            </a:r>
          </a:p>
        </p:txBody>
      </p:sp>
    </p:spTree>
    <p:extLst>
      <p:ext uri="{BB962C8B-B14F-4D97-AF65-F5344CB8AC3E}">
        <p14:creationId xmlns:p14="http://schemas.microsoft.com/office/powerpoint/2010/main" val="8991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538846" y="3373339"/>
            <a:ext cx="7473040" cy="3060118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Multi-Tenant VCS Strategy – Automated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09442" y="1219200"/>
            <a:ext cx="10341587" cy="51054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>
                <a:ea typeface="ＭＳ Ｐゴシック" pitchFamily="34" charset="-128"/>
              </a:rPr>
              <a:t>Strategy – </a:t>
            </a:r>
            <a:r>
              <a:rPr lang="en-US" sz="2800" dirty="0">
                <a:ea typeface="ＭＳ Ｐゴシック" pitchFamily="34" charset="-128"/>
              </a:rPr>
              <a:t>Automated </a:t>
            </a:r>
            <a:endParaRPr lang="en-US" sz="2800" dirty="0" smtClean="0">
              <a:ea typeface="ＭＳ Ｐゴシック" pitchFamily="34" charset="-128"/>
            </a:endParaRPr>
          </a:p>
          <a:p>
            <a:pPr lvl="1"/>
            <a:r>
              <a:rPr lang="en-US" sz="2400" b="1" dirty="0" err="1" smtClean="0">
                <a:ea typeface="ＭＳ Ｐゴシック" pitchFamily="34" charset="-128"/>
              </a:rPr>
              <a:t>PDTool</a:t>
            </a:r>
            <a:r>
              <a:rPr lang="en-US" sz="2400" dirty="0" smtClean="0">
                <a:ea typeface="ＭＳ Ｐゴシック" pitchFamily="34" charset="-128"/>
              </a:rPr>
              <a:t> – use “</a:t>
            </a:r>
            <a:r>
              <a:rPr lang="en-US" sz="2400" dirty="0" err="1" smtClean="0">
                <a:ea typeface="ＭＳ Ｐゴシック" pitchFamily="34" charset="-128"/>
              </a:rPr>
              <a:t>vcsInitializeBaseFolderCheckin</a:t>
            </a:r>
            <a:r>
              <a:rPr lang="en-US" sz="2400" dirty="0" smtClean="0">
                <a:ea typeface="ＭＳ Ｐゴシック" pitchFamily="34" charset="-128"/>
              </a:rPr>
              <a:t>” in a deployment plan</a:t>
            </a:r>
          </a:p>
          <a:p>
            <a:pPr lvl="1"/>
            <a:r>
              <a:rPr lang="en-US" sz="2400" b="1" dirty="0" err="1" smtClean="0">
                <a:ea typeface="ＭＳ Ｐゴシック" pitchFamily="34" charset="-128"/>
              </a:rPr>
              <a:t>PDToolStudio</a:t>
            </a:r>
            <a:r>
              <a:rPr lang="en-US" sz="2400" dirty="0" smtClean="0">
                <a:ea typeface="ＭＳ Ｐゴシック" pitchFamily="34" charset="-128"/>
              </a:rPr>
              <a:t> – </a:t>
            </a:r>
            <a:r>
              <a:rPr lang="en-US" sz="2400" dirty="0">
                <a:ea typeface="ＭＳ Ｐゴシック" pitchFamily="34" charset="-128"/>
              </a:rPr>
              <a:t>use ExecutePDToolStudio.bat </a:t>
            </a:r>
            <a:r>
              <a:rPr lang="en-US" sz="2400" dirty="0" smtClean="0">
                <a:ea typeface="ＭＳ Ｐゴシック" pitchFamily="34" charset="-128"/>
              </a:rPr>
              <a:t>-</a:t>
            </a:r>
            <a:r>
              <a:rPr lang="en-US" sz="2400" dirty="0" err="1">
                <a:ea typeface="ＭＳ Ｐゴシック" pitchFamily="34" charset="-128"/>
              </a:rPr>
              <a:t>vcsinitBaseFolders</a:t>
            </a:r>
            <a:r>
              <a:rPr lang="en-US" sz="2400" dirty="0">
                <a:ea typeface="ＭＳ Ｐゴシック" pitchFamily="34" charset="-128"/>
              </a:rPr>
              <a:t> </a:t>
            </a:r>
            <a:r>
              <a:rPr lang="en-US" sz="2400" dirty="0" smtClean="0">
                <a:ea typeface="ＭＳ Ｐゴシック" pitchFamily="34" charset="-128"/>
              </a:rPr>
              <a:t>        [-</a:t>
            </a:r>
            <a:r>
              <a:rPr lang="en-US" sz="2400" dirty="0" err="1" smtClean="0"/>
              <a:t>customCisPathList</a:t>
            </a:r>
            <a:r>
              <a:rPr lang="en-US" sz="2400" dirty="0" smtClean="0"/>
              <a:t> </a:t>
            </a:r>
            <a:r>
              <a:rPr lang="en-US" sz="2400" dirty="0" smtClean="0">
                <a:ea typeface="ＭＳ Ｐゴシック" pitchFamily="34" charset="-128"/>
              </a:rPr>
              <a:t>custom-CIS-path-list</a:t>
            </a:r>
            <a:r>
              <a:rPr lang="en-US" sz="2400" dirty="0">
                <a:ea typeface="ＭＳ Ｐゴシック" pitchFamily="34" charset="-128"/>
              </a:rPr>
              <a:t>] [-</a:t>
            </a:r>
            <a:r>
              <a:rPr lang="en-US" sz="2400" dirty="0" err="1">
                <a:ea typeface="ＭＳ Ｐゴシック" pitchFamily="34" charset="-128"/>
              </a:rPr>
              <a:t>vcsuser</a:t>
            </a:r>
            <a:r>
              <a:rPr lang="en-US" sz="2400" dirty="0">
                <a:ea typeface="ＭＳ Ｐゴシック" pitchFamily="34" charset="-128"/>
              </a:rPr>
              <a:t> </a:t>
            </a:r>
            <a:r>
              <a:rPr lang="en-US" sz="2400" dirty="0" err="1">
                <a:ea typeface="ＭＳ Ｐゴシック" pitchFamily="34" charset="-128"/>
              </a:rPr>
              <a:t>vcs</a:t>
            </a:r>
            <a:r>
              <a:rPr lang="en-US" sz="2400" dirty="0">
                <a:ea typeface="ＭＳ Ｐゴシック" pitchFamily="34" charset="-128"/>
              </a:rPr>
              <a:t>-username</a:t>
            </a:r>
            <a:r>
              <a:rPr lang="en-US" sz="2400" dirty="0" smtClean="0">
                <a:ea typeface="ＭＳ Ｐゴシック" pitchFamily="34" charset="-128"/>
              </a:rPr>
              <a:t>]       </a:t>
            </a:r>
            <a:r>
              <a:rPr lang="en-US" sz="2400" dirty="0">
                <a:ea typeface="ＭＳ Ｐゴシック" pitchFamily="34" charset="-128"/>
              </a:rPr>
              <a:t>[-</a:t>
            </a:r>
            <a:r>
              <a:rPr lang="en-US" sz="2400" dirty="0" err="1">
                <a:ea typeface="ＭＳ Ｐゴシック" pitchFamily="34" charset="-128"/>
              </a:rPr>
              <a:t>vcspassword</a:t>
            </a:r>
            <a:r>
              <a:rPr lang="en-US" sz="2400" dirty="0">
                <a:ea typeface="ＭＳ Ｐゴシック" pitchFamily="34" charset="-128"/>
              </a:rPr>
              <a:t> </a:t>
            </a:r>
            <a:r>
              <a:rPr lang="en-US" sz="2400" dirty="0" err="1">
                <a:ea typeface="ＭＳ Ｐゴシック" pitchFamily="34" charset="-128"/>
              </a:rPr>
              <a:t>vcs</a:t>
            </a:r>
            <a:r>
              <a:rPr lang="en-US" sz="2400" dirty="0">
                <a:ea typeface="ＭＳ Ｐゴシック" pitchFamily="34" charset="-128"/>
              </a:rPr>
              <a:t>-password]</a:t>
            </a:r>
            <a:endParaRPr lang="en-US" sz="2400" dirty="0" smtClean="0">
              <a:ea typeface="ＭＳ Ｐゴシック" pitchFamily="34" charset="-128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07868" y="3574835"/>
            <a:ext cx="7211721" cy="2532047"/>
            <a:chOff x="2743200" y="997371"/>
            <a:chExt cx="4876800" cy="2532047"/>
          </a:xfrm>
        </p:grpSpPr>
        <p:sp>
          <p:nvSpPr>
            <p:cNvPr id="4" name="TextBox 3"/>
            <p:cNvSpPr txBox="1"/>
            <p:nvPr/>
          </p:nvSpPr>
          <p:spPr>
            <a:xfrm>
              <a:off x="3276600" y="1029743"/>
              <a:ext cx="2008031" cy="338554"/>
            </a:xfrm>
            <a:prstGeom prst="rect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Prepare VCS </a:t>
              </a:r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Repository (admin)</a:t>
              </a:r>
              <a:endParaRPr lang="en-US" sz="16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276600" y="1558925"/>
              <a:ext cx="2008031" cy="584775"/>
            </a:xfrm>
            <a:prstGeom prst="rect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Install </a:t>
              </a:r>
            </a:p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PD </a:t>
              </a:r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Tool or </a:t>
              </a:r>
              <a:r>
                <a:rPr lang="en-US" sz="1600" dirty="0" err="1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PDToolStudio</a:t>
              </a:r>
              <a:endParaRPr lang="en-US" sz="16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76600" y="2345935"/>
              <a:ext cx="2008031" cy="584775"/>
            </a:xfrm>
            <a:prstGeom prst="rect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Configure </a:t>
              </a:r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VCS Specific </a:t>
              </a: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Environment Properties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76600" y="3139685"/>
              <a:ext cx="2008031" cy="338554"/>
            </a:xfrm>
            <a:prstGeom prst="rect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Initialize VCS </a:t>
              </a:r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 Workspace</a:t>
              </a:r>
              <a:endParaRPr lang="en-US" sz="16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cxnSp>
          <p:nvCxnSpPr>
            <p:cNvPr id="8" name="Straight Arrow Connector 13"/>
            <p:cNvCxnSpPr>
              <a:cxnSpLocks noChangeShapeType="1"/>
            </p:cNvCxnSpPr>
            <p:nvPr/>
          </p:nvCxnSpPr>
          <p:spPr bwMode="auto">
            <a:xfrm>
              <a:off x="4229100" y="1368425"/>
              <a:ext cx="0" cy="198438"/>
            </a:xfrm>
            <a:prstGeom prst="straightConnector1">
              <a:avLst/>
            </a:prstGeom>
            <a:noFill/>
            <a:ln w="1905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" name="Straight Arrow Connector 17"/>
            <p:cNvCxnSpPr>
              <a:cxnSpLocks noChangeShapeType="1"/>
            </p:cNvCxnSpPr>
            <p:nvPr/>
          </p:nvCxnSpPr>
          <p:spPr bwMode="auto">
            <a:xfrm>
              <a:off x="4229100" y="2130425"/>
              <a:ext cx="0" cy="198438"/>
            </a:xfrm>
            <a:prstGeom prst="straightConnector1">
              <a:avLst/>
            </a:prstGeom>
            <a:noFill/>
            <a:ln w="1905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" name="Straight Arrow Connector 18"/>
            <p:cNvCxnSpPr>
              <a:cxnSpLocks noChangeShapeType="1"/>
            </p:cNvCxnSpPr>
            <p:nvPr/>
          </p:nvCxnSpPr>
          <p:spPr bwMode="auto">
            <a:xfrm>
              <a:off x="4229100" y="2955535"/>
              <a:ext cx="0" cy="198437"/>
            </a:xfrm>
            <a:prstGeom prst="straightConnector1">
              <a:avLst/>
            </a:prstGeom>
            <a:noFill/>
            <a:ln w="1905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TextBox 11"/>
            <p:cNvSpPr txBox="1"/>
            <p:nvPr/>
          </p:nvSpPr>
          <p:spPr>
            <a:xfrm>
              <a:off x="2743200" y="997371"/>
              <a:ext cx="60960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>
                <a:defRPr/>
              </a:pPr>
              <a:r>
                <a:rPr lang="en-US" sz="1600" b="1" spc="50" dirty="0">
                  <a:ln w="11430"/>
                  <a:gradFill>
                    <a:gsLst>
                      <a:gs pos="25000">
                        <a:schemeClr val="accent2">
                          <a:satMod val="155000"/>
                        </a:schemeClr>
                      </a:gs>
                      <a:gs pos="100000">
                        <a:schemeClr val="accent2">
                          <a:shade val="45000"/>
                          <a:satMod val="165000"/>
                        </a:schemeClr>
                      </a:gs>
                    </a:gsLst>
                    <a:lin ang="5400000"/>
                  </a:gra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ea typeface="ＭＳ Ｐゴシック" charset="-128"/>
                </a:rPr>
                <a:t>1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43200" y="1715512"/>
              <a:ext cx="60960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>
                <a:defRPr/>
              </a:pPr>
              <a:r>
                <a:rPr lang="en-US" sz="1600" b="1" spc="50" dirty="0">
                  <a:ln w="11430"/>
                  <a:gradFill>
                    <a:gsLst>
                      <a:gs pos="25000">
                        <a:schemeClr val="accent2">
                          <a:satMod val="155000"/>
                        </a:schemeClr>
                      </a:gs>
                      <a:gs pos="100000">
                        <a:schemeClr val="accent2">
                          <a:shade val="45000"/>
                          <a:satMod val="165000"/>
                        </a:schemeClr>
                      </a:gs>
                    </a:gsLst>
                    <a:lin ang="5400000"/>
                  </a:gra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ea typeface="ＭＳ Ｐゴシック" charset="-128"/>
                </a:rPr>
                <a:t>2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43200" y="2468797"/>
              <a:ext cx="60960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>
                <a:defRPr/>
              </a:pPr>
              <a:r>
                <a:rPr lang="en-US" sz="1600" b="1" spc="50" dirty="0">
                  <a:ln w="11430"/>
                  <a:gradFill>
                    <a:gsLst>
                      <a:gs pos="25000">
                        <a:schemeClr val="accent2">
                          <a:satMod val="155000"/>
                        </a:schemeClr>
                      </a:gs>
                      <a:gs pos="100000">
                        <a:schemeClr val="accent2">
                          <a:shade val="45000"/>
                          <a:satMod val="165000"/>
                        </a:schemeClr>
                      </a:gs>
                    </a:gsLst>
                    <a:lin ang="5400000"/>
                  </a:gra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ea typeface="ＭＳ Ｐゴシック" charset="-128"/>
                </a:rPr>
                <a:t>3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43200" y="3121704"/>
              <a:ext cx="60960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>
                <a:defRPr/>
              </a:pPr>
              <a:r>
                <a:rPr lang="en-US" sz="1600" b="1" spc="50" dirty="0" smtClean="0">
                  <a:ln w="11430"/>
                  <a:gradFill>
                    <a:gsLst>
                      <a:gs pos="25000">
                        <a:schemeClr val="accent2">
                          <a:satMod val="155000"/>
                        </a:schemeClr>
                      </a:gs>
                      <a:gs pos="100000">
                        <a:schemeClr val="accent2">
                          <a:shade val="45000"/>
                          <a:satMod val="165000"/>
                        </a:schemeClr>
                      </a:gs>
                    </a:gsLst>
                    <a:lin ang="5400000"/>
                  </a:gra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ea typeface="ＭＳ Ｐゴシック" charset="-128"/>
                </a:rPr>
                <a:t>4.1</a:t>
              </a:r>
              <a:endParaRPr lang="en-US" sz="16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ＭＳ Ｐゴシック" charset="-128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15000" y="2944643"/>
              <a:ext cx="1905000" cy="58477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Initialize VCS </a:t>
              </a:r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  <a:cs typeface="Calibri" pitchFamily="34" charset="0"/>
                </a:rPr>
                <a:t>Base Folders (admin)</a:t>
              </a:r>
              <a:endParaRPr lang="en-US" sz="16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181600" y="3068180"/>
              <a:ext cx="60960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bevelT w="25400" h="55880" prst="artDeco"/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>
                <a:defRPr/>
              </a:pPr>
              <a:r>
                <a:rPr lang="en-US" sz="1600" b="1" spc="50" dirty="0" smtClean="0">
                  <a:ln w="11430"/>
                  <a:gradFill>
                    <a:gsLst>
                      <a:gs pos="25000">
                        <a:schemeClr val="accent2">
                          <a:satMod val="155000"/>
                        </a:schemeClr>
                      </a:gs>
                      <a:gs pos="100000">
                        <a:schemeClr val="accent2">
                          <a:shade val="45000"/>
                          <a:satMod val="165000"/>
                        </a:schemeClr>
                      </a:gs>
                    </a:gsLst>
                    <a:lin ang="5400000"/>
                  </a:gradFill>
                  <a:effectLst>
                    <a:outerShdw blurRad="76200" dist="50800" dir="5400000" algn="tl" rotWithShape="0">
                      <a:srgbClr val="000000">
                        <a:alpha val="65000"/>
                      </a:srgbClr>
                    </a:outerShdw>
                  </a:effectLst>
                  <a:ea typeface="ＭＳ Ｐゴシック" charset="-128"/>
                </a:rPr>
                <a:t>4.2</a:t>
              </a:r>
              <a:endParaRPr lang="en-US" sz="16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304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Composite Server Base-Level Folders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4977104" y="1219200"/>
            <a:ext cx="3979422" cy="51054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Clr>
                <a:schemeClr val="bg1"/>
              </a:buClr>
            </a:pPr>
            <a:r>
              <a:rPr lang="en-US" sz="1800" dirty="0" smtClean="0">
                <a:ea typeface="ＭＳ Ｐゴシック" pitchFamily="34" charset="-128"/>
              </a:rPr>
              <a:t>Base level folders (/)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/policy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/security</a:t>
            </a:r>
          </a:p>
          <a:p>
            <a:pPr lvl="3">
              <a:buClr>
                <a:schemeClr val="bg1"/>
              </a:buClr>
            </a:pPr>
            <a:r>
              <a:rPr lang="en-US" sz="1200" dirty="0" smtClean="0">
                <a:ea typeface="ＭＳ Ｐゴシック" pitchFamily="34" charset="-128"/>
              </a:rPr>
              <a:t>/user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/security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</a:t>
            </a:r>
            <a:r>
              <a:rPr lang="en-US" sz="1400" dirty="0" err="1" smtClean="0">
                <a:ea typeface="ＭＳ Ｐゴシック" pitchFamily="34" charset="-128"/>
              </a:rPr>
              <a:t>rowlevel</a:t>
            </a:r>
            <a:endParaRPr lang="en-US" sz="1400" dirty="0" smtClean="0"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sz="1200" dirty="0" smtClean="0">
                <a:ea typeface="ＭＳ Ｐゴシック" pitchFamily="34" charset="-128"/>
              </a:rPr>
              <a:t>/filters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/databases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</a:t>
            </a:r>
            <a:r>
              <a:rPr lang="en-US" sz="1400" dirty="0" err="1" smtClean="0">
                <a:ea typeface="ＭＳ Ｐゴシック" pitchFamily="34" charset="-128"/>
              </a:rPr>
              <a:t>webservices</a:t>
            </a:r>
            <a:endParaRPr lang="en-US" sz="1400" dirty="0" smtClean="0"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/shared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/system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/connector</a:t>
            </a:r>
          </a:p>
          <a:p>
            <a:pPr lvl="1">
              <a:buClr>
                <a:schemeClr val="bg1"/>
              </a:buClr>
            </a:pPr>
            <a:r>
              <a:rPr lang="en-US" sz="1600" dirty="0" smtClean="0">
                <a:ea typeface="ＭＳ Ｐゴシック" pitchFamily="34" charset="-128"/>
              </a:rPr>
              <a:t>/users</a:t>
            </a:r>
          </a:p>
          <a:p>
            <a:pPr lvl="2">
              <a:buClr>
                <a:schemeClr val="bg1"/>
              </a:buClr>
            </a:pPr>
            <a:r>
              <a:rPr lang="en-US" sz="1400" dirty="0" smtClean="0">
                <a:ea typeface="ＭＳ Ｐゴシック" pitchFamily="34" charset="-128"/>
              </a:rPr>
              <a:t>/composite</a:t>
            </a:r>
          </a:p>
          <a:p>
            <a:pPr lvl="3">
              <a:buClr>
                <a:schemeClr val="bg1"/>
              </a:buClr>
            </a:pPr>
            <a:r>
              <a:rPr lang="en-US" sz="1200" dirty="0" smtClean="0">
                <a:ea typeface="ＭＳ Ｐゴシック" pitchFamily="34" charset="-128"/>
              </a:rPr>
              <a:t>/admin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20" y="1143000"/>
            <a:ext cx="4755904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 flipH="1">
            <a:off x="2844059" y="1524000"/>
            <a:ext cx="2437765" cy="1219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3"/>
          <p:cNvSpPr txBox="1">
            <a:spLocks/>
          </p:cNvSpPr>
          <p:nvPr/>
        </p:nvSpPr>
        <p:spPr>
          <a:xfrm>
            <a:off x="7439925" y="1246649"/>
            <a:ext cx="34535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ts val="1200"/>
              </a:spcBef>
              <a:buClr>
                <a:srgbClr val="005288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85000"/>
              <a:buFont typeface="Arial" pitchFamily="34" charset="0"/>
              <a:buChar char="◦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90000"/>
              <a:buFont typeface="Arial" pitchFamily="34" charset="0"/>
              <a:buChar char="▪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Font typeface="Arial" pitchFamily="34" charset="0"/>
              <a:buChar char="–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rgbClr val="005288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1"/>
              </a:buClr>
            </a:pPr>
            <a:r>
              <a:rPr lang="en-US" dirty="0" smtClean="0">
                <a:solidFill>
                  <a:schemeClr val="bg1"/>
                </a:solidFill>
                <a:ea typeface="ＭＳ Ｐゴシック" pitchFamily="34" charset="-128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root.cmf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policy.cmf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security.cmf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user.cmf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security.cmf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rowlevel.cmf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filters.cmf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databases.cmf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webservices.cmf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shared.cmf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system.cmf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connector.cmf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users.cmf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2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composite.cmf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err="1" smtClean="0">
                <a:solidFill>
                  <a:schemeClr val="bg1"/>
                </a:solidFill>
                <a:ea typeface="ＭＳ Ｐゴシック" pitchFamily="34" charset="-128"/>
              </a:rPr>
              <a:t>admin.cmf</a:t>
            </a:r>
            <a:endParaRPr lang="en-US" dirty="0" smtClean="0">
              <a:solidFill>
                <a:schemeClr val="bg1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132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314975" y="1012531"/>
            <a:ext cx="11404274" cy="5573636"/>
          </a:xfrm>
          <a:prstGeom prst="roundRect">
            <a:avLst>
              <a:gd name="adj" fmla="val 6836"/>
            </a:avLst>
          </a:prstGeom>
          <a:solidFill>
            <a:srgbClr val="FFFFFF">
              <a:alpha val="10000"/>
            </a:srgbClr>
          </a:solidFill>
          <a:ln w="1524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63500" dir="5640000">
              <a:srgbClr val="000000">
                <a:alpha val="44000"/>
              </a:srgbClr>
            </a:outerShdw>
          </a:effectLst>
          <a:scene3d>
            <a:camera prst="perspectiveFront" fov="0">
              <a:rot lat="0" lon="0" rev="0"/>
            </a:camera>
            <a:lightRig rig="soft" dir="t">
              <a:rot lat="0" lon="0" rev="9180000"/>
            </a:lightRig>
          </a:scene3d>
          <a:sp3d prstMaterial="softEdge">
            <a:bevelT w="311150" h="158750"/>
          </a:sp3d>
        </p:spPr>
        <p:txBody>
          <a:bodyPr anchor="ctr"/>
          <a:lstStyle/>
          <a:p>
            <a:pPr algn="ctr" defTabSz="913906">
              <a:buClr>
                <a:srgbClr val="FFFFFF"/>
              </a:buClr>
              <a:tabLst>
                <a:tab pos="0" algn="l"/>
                <a:tab pos="1218936" algn="l"/>
                <a:tab pos="2437872" algn="l"/>
                <a:tab pos="3656808" algn="l"/>
                <a:tab pos="4875744" algn="l"/>
                <a:tab pos="6094679" algn="l"/>
                <a:tab pos="7313615" algn="l"/>
                <a:tab pos="8532551" algn="l"/>
                <a:tab pos="9751487" algn="l"/>
                <a:tab pos="10970423" algn="l"/>
                <a:tab pos="12189357" algn="l"/>
                <a:tab pos="13408294" algn="l"/>
              </a:tabLst>
              <a:defRPr/>
            </a:pPr>
            <a:endParaRPr lang="en-GB" sz="3200" dirty="0">
              <a:solidFill>
                <a:srgbClr val="FFFFFF"/>
              </a:solidFill>
              <a:cs typeface="Arial"/>
              <a:sym typeface="Wingdings" pitchFamily="2" charset="2"/>
            </a:endParaRPr>
          </a:p>
        </p:txBody>
      </p:sp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34" charset="-128"/>
              </a:rPr>
              <a:t>Admin Check-in Composite Server Base-Level Folders</a:t>
            </a:r>
          </a:p>
        </p:txBody>
      </p:sp>
      <p:sp>
        <p:nvSpPr>
          <p:cNvPr id="37891" name="Rectangle 3"/>
          <p:cNvSpPr>
            <a:spLocks noGrp="1"/>
          </p:cNvSpPr>
          <p:nvPr>
            <p:ph type="body" idx="4294967295"/>
          </p:nvPr>
        </p:nvSpPr>
        <p:spPr>
          <a:xfrm>
            <a:off x="6907001" y="1143000"/>
            <a:ext cx="4367662" cy="51054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Base level folders (/)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/policy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/security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rowlevel</a:t>
            </a:r>
            <a:endParaRPr lang="en-US" dirty="0" smtClean="0">
              <a:ea typeface="ＭＳ Ｐゴシック" pitchFamily="34" charset="-128"/>
            </a:endParaRP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/filters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/databases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/services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</a:t>
            </a:r>
            <a:r>
              <a:rPr lang="en-US" dirty="0" err="1" smtClean="0">
                <a:ea typeface="ＭＳ Ｐゴシック" pitchFamily="34" charset="-128"/>
              </a:rPr>
              <a:t>webservices</a:t>
            </a:r>
            <a:endParaRPr lang="en-US" dirty="0" smtClean="0">
              <a:ea typeface="ＭＳ Ｐゴシック" pitchFamily="34" charset="-128"/>
            </a:endParaRP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/shared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/system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/connector</a:t>
            </a:r>
          </a:p>
          <a:p>
            <a:pPr lvl="1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/users</a:t>
            </a:r>
          </a:p>
          <a:p>
            <a:pPr lvl="2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/composite</a:t>
            </a:r>
          </a:p>
          <a:p>
            <a:pPr lvl="3">
              <a:buClr>
                <a:schemeClr val="bg1"/>
              </a:buClr>
            </a:pPr>
            <a:r>
              <a:rPr lang="en-US" dirty="0" smtClean="0">
                <a:ea typeface="ＭＳ Ｐゴシック" pitchFamily="34" charset="-128"/>
              </a:rPr>
              <a:t>/admin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62" y="3923445"/>
            <a:ext cx="3656648" cy="2444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35315" y="1168177"/>
            <a:ext cx="6602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Composite </a:t>
            </a:r>
            <a:r>
              <a:rPr lang="en-US" dirty="0" err="1" smtClean="0">
                <a:solidFill>
                  <a:schemeClr val="bg1"/>
                </a:solidFill>
              </a:rPr>
              <a:t>PDToolStudio</a:t>
            </a:r>
            <a:r>
              <a:rPr lang="en-US" dirty="0" smtClean="0">
                <a:solidFill>
                  <a:schemeClr val="bg1"/>
                </a:solidFill>
              </a:rPr>
              <a:t>:  Check-in to VCS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lvl="1"/>
            <a:r>
              <a:rPr lang="en-US" dirty="0">
                <a:solidFill>
                  <a:schemeClr val="bg1"/>
                </a:solidFill>
                <a:ea typeface="ＭＳ Ｐゴシック" pitchFamily="34" charset="-128"/>
              </a:rPr>
              <a:t>ExecutePDToolStudio.bat -</a:t>
            </a:r>
            <a:r>
              <a:rPr lang="en-US" dirty="0" err="1">
                <a:solidFill>
                  <a:schemeClr val="bg1"/>
                </a:solidFill>
                <a:ea typeface="ＭＳ Ｐゴシック" pitchFamily="34" charset="-128"/>
              </a:rPr>
              <a:t>vcsinitBaseFolders</a:t>
            </a:r>
            <a:r>
              <a:rPr lang="en-US" dirty="0">
                <a:solidFill>
                  <a:schemeClr val="bg1"/>
                </a:solidFill>
                <a:ea typeface="ＭＳ Ｐゴシック" pitchFamily="34" charset="-128"/>
              </a:rPr>
              <a:t> -</a:t>
            </a:r>
            <a:r>
              <a:rPr lang="en-US" dirty="0" err="1">
                <a:solidFill>
                  <a:schemeClr val="bg1"/>
                </a:solidFill>
                <a:ea typeface="ＭＳ Ｐゴシック" pitchFamily="34" charset="-128"/>
              </a:rPr>
              <a:t>vcsuser</a:t>
            </a:r>
            <a:r>
              <a:rPr lang="en-US" dirty="0">
                <a:solidFill>
                  <a:schemeClr val="bg1"/>
                </a:solidFill>
                <a:ea typeface="ＭＳ Ｐゴシック" pitchFamily="34" charset="-128"/>
              </a:rPr>
              <a:t> user -</a:t>
            </a:r>
            <a:r>
              <a:rPr lang="en-US" dirty="0" err="1">
                <a:solidFill>
                  <a:schemeClr val="bg1"/>
                </a:solidFill>
                <a:ea typeface="ＭＳ Ｐゴシック" pitchFamily="34" charset="-128"/>
              </a:rPr>
              <a:t>vcspassword</a:t>
            </a:r>
            <a:r>
              <a:rPr lang="en-US" dirty="0">
                <a:solidFill>
                  <a:schemeClr val="bg1"/>
                </a:solidFill>
                <a:ea typeface="ＭＳ Ｐゴシック" pitchFamily="34" charset="-128"/>
              </a:rPr>
              <a:t> password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5315" y="3554113"/>
            <a:ext cx="5535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VCS:  Checked in base-level structure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56647" y="1371601"/>
            <a:ext cx="3148780" cy="238897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37891" idx="1"/>
          </p:cNvCxnSpPr>
          <p:nvPr/>
        </p:nvCxnSpPr>
        <p:spPr>
          <a:xfrm flipH="1">
            <a:off x="4773957" y="3695700"/>
            <a:ext cx="2133044" cy="723900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907001" y="1447800"/>
            <a:ext cx="0" cy="45720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19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0_Cisco Arial 16x9 template_dark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11_Cisco Arial 16x9 template_dark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21464</TotalTime>
  <Words>1218</Words>
  <Application>Microsoft Office PowerPoint</Application>
  <PresentationFormat>Custom</PresentationFormat>
  <Paragraphs>254</Paragraphs>
  <Slides>23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10_Cisco Arial 16x9 template_dark</vt:lpstr>
      <vt:lpstr>11_Cisco Arial 16x9 template_dark</vt:lpstr>
      <vt:lpstr>Agenda Cisco Data Virtualization PDTool Training Multi-Tenant Configuration</vt:lpstr>
      <vt:lpstr>Topics</vt:lpstr>
      <vt:lpstr>PDTool License</vt:lpstr>
      <vt:lpstr>Version Control for Multi-Tenants</vt:lpstr>
      <vt:lpstr>Multi-Tenant VCS Topology</vt:lpstr>
      <vt:lpstr>Version Control with Multi-Tenants</vt:lpstr>
      <vt:lpstr>Multi-Tenant VCS Strategy – Automated</vt:lpstr>
      <vt:lpstr>Composite Server Base-Level Folders</vt:lpstr>
      <vt:lpstr>Admin Check-in Composite Server Base-Level Folders</vt:lpstr>
      <vt:lpstr>Admin Check-in Composite Server Custom CIS Folders</vt:lpstr>
      <vt:lpstr>Multi-Tenant User2 Check-in from Studio</vt:lpstr>
      <vt:lpstr>Multi-Tenant User2 Check-in Results</vt:lpstr>
      <vt:lpstr>Additional Slides</vt:lpstr>
      <vt:lpstr>Additional Slides</vt:lpstr>
      <vt:lpstr>Multi-Tenant VCS Strategy – Manual</vt:lpstr>
      <vt:lpstr>Multi-Tenant VCS Strategy cont. – Manual</vt:lpstr>
      <vt:lpstr>Multi-Tenant VCS Strategy cont. – Manual</vt:lpstr>
      <vt:lpstr>Initialize a New Composite Server</vt:lpstr>
      <vt:lpstr>Check-in New Composite Server</vt:lpstr>
      <vt:lpstr>Check-in Existing Multi-Tenant Composite Server</vt:lpstr>
      <vt:lpstr>Multi-Tenant Check-in Results</vt:lpstr>
      <vt:lpstr>PowerPoint Presentation</vt:lpstr>
      <vt:lpstr>PowerPoint Presentation</vt:lpstr>
    </vt:vector>
  </TitlesOfParts>
  <Company>Cisco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Installing Template Theme Files</dc:title>
  <dc:creator>mike needham</dc:creator>
  <cp:lastModifiedBy>Mike Tinius</cp:lastModifiedBy>
  <cp:revision>585</cp:revision>
  <cp:lastPrinted>2013-12-10T15:12:31Z</cp:lastPrinted>
  <dcterms:created xsi:type="dcterms:W3CDTF">2013-06-13T22:12:01Z</dcterms:created>
  <dcterms:modified xsi:type="dcterms:W3CDTF">2014-11-17T21:30:43Z</dcterms:modified>
</cp:coreProperties>
</file>

<file path=docProps/thumbnail.jpeg>
</file>